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3"/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y="5143500" cx="9144000"/>
  <p:notesSz cx="6858000" cy="9144000"/>
  <p:embeddedFontLst>
    <p:embeddedFont>
      <p:font typeface="Onest Thin"/>
      <p:regular r:id="rId82"/>
      <p:bold r:id="rId83"/>
    </p:embeddedFont>
    <p:embeddedFont>
      <p:font typeface="Corben"/>
      <p:regular r:id="rId84"/>
      <p:bold r:id="rId85"/>
    </p:embeddedFont>
    <p:embeddedFont>
      <p:font typeface="IBM Plex Serif"/>
      <p:regular r:id="rId86"/>
      <p:bold r:id="rId87"/>
      <p:italic r:id="rId88"/>
      <p:boldItalic r:id="rId89"/>
    </p:embeddedFont>
    <p:embeddedFont>
      <p:font typeface="Domine"/>
      <p:regular r:id="rId90"/>
      <p:bold r:id="rId91"/>
    </p:embeddedFont>
    <p:embeddedFont>
      <p:font typeface="Dela Gothic One"/>
      <p:regular r:id="rId92"/>
    </p:embeddedFont>
    <p:embeddedFont>
      <p:font typeface="Albert Sans Light"/>
      <p:regular r:id="rId93"/>
      <p:bold r:id="rId94"/>
      <p:italic r:id="rId95"/>
      <p:boldItalic r:id="rId96"/>
    </p:embeddedFont>
    <p:embeddedFont>
      <p:font typeface="IBM Plex Serif Medium"/>
      <p:regular r:id="rId97"/>
      <p:bold r:id="rId98"/>
      <p:italic r:id="rId99"/>
      <p:boldItalic r:id="rId100"/>
    </p:embeddedFont>
    <p:embeddedFont>
      <p:font typeface="Libre Franklin Medium"/>
      <p:regular r:id="rId101"/>
      <p:bold r:id="rId102"/>
      <p:italic r:id="rId103"/>
      <p:boldItalic r:id="rId104"/>
    </p:embeddedFont>
    <p:embeddedFont>
      <p:font typeface="Work Sans"/>
      <p:regular r:id="rId105"/>
      <p:bold r:id="rId106"/>
      <p:italic r:id="rId107"/>
      <p:boldItalic r:id="rId108"/>
    </p:embeddedFont>
    <p:embeddedFont>
      <p:font typeface="Onest Light"/>
      <p:regular r:id="rId109"/>
      <p:bold r:id="rId110"/>
    </p:embeddedFont>
    <p:embeddedFont>
      <p:font typeface="Onest"/>
      <p:regular r:id="rId111"/>
      <p:bold r:id="rId112"/>
    </p:embeddedFont>
    <p:embeddedFont>
      <p:font typeface="Barlow"/>
      <p:regular r:id="rId113"/>
      <p:bold r:id="rId114"/>
      <p:italic r:id="rId115"/>
      <p:boldItalic r:id="rId116"/>
    </p:embeddedFont>
    <p:embeddedFont>
      <p:font typeface="DM Sans Medium"/>
      <p:regular r:id="rId117"/>
      <p:bold r:id="rId118"/>
      <p:italic r:id="rId119"/>
      <p:boldItalic r:id="rId120"/>
    </p:embeddedFont>
    <p:embeddedFont>
      <p:font typeface="Libre Franklin"/>
      <p:regular r:id="rId121"/>
      <p:bold r:id="rId122"/>
      <p:italic r:id="rId123"/>
      <p:boldItalic r:id="rId124"/>
    </p:embeddedFont>
    <p:embeddedFont>
      <p:font typeface="Roboto"/>
      <p:regular r:id="rId125"/>
      <p:bold r:id="rId126"/>
      <p:italic r:id="rId127"/>
      <p:boldItalic r:id="rId128"/>
    </p:embeddedFont>
    <p:embeddedFont>
      <p:font typeface="Montserrat"/>
      <p:regular r:id="rId129"/>
      <p:bold r:id="rId130"/>
      <p:italic r:id="rId131"/>
      <p:boldItalic r:id="rId132"/>
    </p:embeddedFont>
    <p:embeddedFont>
      <p:font typeface="Archivo Medium"/>
      <p:regular r:id="rId133"/>
      <p:bold r:id="rId134"/>
      <p:italic r:id="rId135"/>
      <p:boldItalic r:id="rId136"/>
    </p:embeddedFont>
    <p:embeddedFont>
      <p:font typeface="Montserrat Medium"/>
      <p:regular r:id="rId137"/>
      <p:bold r:id="rId138"/>
      <p:italic r:id="rId139"/>
      <p:boldItalic r:id="rId140"/>
    </p:embeddedFont>
    <p:embeddedFont>
      <p:font typeface="Work Sans Medium"/>
      <p:regular r:id="rId141"/>
      <p:bold r:id="rId142"/>
      <p:italic r:id="rId143"/>
      <p:boldItalic r:id="rId144"/>
    </p:embeddedFont>
    <p:embeddedFont>
      <p:font typeface="Libre Baskerville"/>
      <p:regular r:id="rId145"/>
      <p:bold r:id="rId146"/>
      <p:italic r:id="rId147"/>
    </p:embeddedFont>
    <p:embeddedFont>
      <p:font typeface="Albert Sans"/>
      <p:regular r:id="rId148"/>
      <p:bold r:id="rId149"/>
      <p:italic r:id="rId150"/>
      <p:boldItalic r:id="rId151"/>
    </p:embeddedFont>
    <p:embeddedFont>
      <p:font typeface="DM Sans"/>
      <p:regular r:id="rId152"/>
      <p:bold r:id="rId153"/>
      <p:italic r:id="rId154"/>
      <p:boldItalic r:id="rId1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WorkSans-italic.fntdata"/><Relationship Id="rId106" Type="http://schemas.openxmlformats.org/officeDocument/2006/relationships/font" Target="fonts/WorkSans-bold.fntdata"/><Relationship Id="rId105" Type="http://schemas.openxmlformats.org/officeDocument/2006/relationships/font" Target="fonts/WorkSans-regular.fntdata"/><Relationship Id="rId104" Type="http://schemas.openxmlformats.org/officeDocument/2006/relationships/font" Target="fonts/LibreFranklinMedium-boldItalic.fntdata"/><Relationship Id="rId109" Type="http://schemas.openxmlformats.org/officeDocument/2006/relationships/font" Target="fonts/OnestLight-regular.fntdata"/><Relationship Id="rId108" Type="http://schemas.openxmlformats.org/officeDocument/2006/relationships/font" Target="fonts/WorkSans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LibreFranklinMedium-italic.fntdata"/><Relationship Id="rId102" Type="http://schemas.openxmlformats.org/officeDocument/2006/relationships/font" Target="fonts/LibreFranklinMedium-bold.fntdata"/><Relationship Id="rId101" Type="http://schemas.openxmlformats.org/officeDocument/2006/relationships/font" Target="fonts/LibreFranklinMedium-regular.fntdata"/><Relationship Id="rId100" Type="http://schemas.openxmlformats.org/officeDocument/2006/relationships/font" Target="fonts/IBMPlexSerifMedium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Montserrat-regular.fntdata"/><Relationship Id="rId128" Type="http://schemas.openxmlformats.org/officeDocument/2006/relationships/font" Target="fonts/Roboto-boldItalic.fntdata"/><Relationship Id="rId127" Type="http://schemas.openxmlformats.org/officeDocument/2006/relationships/font" Target="fonts/Roboto-italic.fntdata"/><Relationship Id="rId126" Type="http://schemas.openxmlformats.org/officeDocument/2006/relationships/font" Target="fonts/Roboto-bold.fntdata"/><Relationship Id="rId26" Type="http://schemas.openxmlformats.org/officeDocument/2006/relationships/slide" Target="slides/slide21.xml"/><Relationship Id="rId121" Type="http://schemas.openxmlformats.org/officeDocument/2006/relationships/font" Target="fonts/LibreFranklin-regular.fntdata"/><Relationship Id="rId25" Type="http://schemas.openxmlformats.org/officeDocument/2006/relationships/slide" Target="slides/slide20.xml"/><Relationship Id="rId120" Type="http://schemas.openxmlformats.org/officeDocument/2006/relationships/font" Target="fonts/DMSansMedium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Roboto-regular.fntdata"/><Relationship Id="rId29" Type="http://schemas.openxmlformats.org/officeDocument/2006/relationships/slide" Target="slides/slide24.xml"/><Relationship Id="rId124" Type="http://schemas.openxmlformats.org/officeDocument/2006/relationships/font" Target="fonts/LibreFranklin-boldItalic.fntdata"/><Relationship Id="rId123" Type="http://schemas.openxmlformats.org/officeDocument/2006/relationships/font" Target="fonts/LibreFranklin-italic.fntdata"/><Relationship Id="rId122" Type="http://schemas.openxmlformats.org/officeDocument/2006/relationships/font" Target="fonts/LibreFranklin-bold.fntdata"/><Relationship Id="rId95" Type="http://schemas.openxmlformats.org/officeDocument/2006/relationships/font" Target="fonts/AlbertSansLight-italic.fntdata"/><Relationship Id="rId94" Type="http://schemas.openxmlformats.org/officeDocument/2006/relationships/font" Target="fonts/AlbertSansLight-bold.fntdata"/><Relationship Id="rId97" Type="http://schemas.openxmlformats.org/officeDocument/2006/relationships/font" Target="fonts/IBMPlexSerifMedium-regular.fntdata"/><Relationship Id="rId96" Type="http://schemas.openxmlformats.org/officeDocument/2006/relationships/font" Target="fonts/AlbertSansLight-boldItalic.fntdata"/><Relationship Id="rId11" Type="http://schemas.openxmlformats.org/officeDocument/2006/relationships/slide" Target="slides/slide6.xml"/><Relationship Id="rId99" Type="http://schemas.openxmlformats.org/officeDocument/2006/relationships/font" Target="fonts/IBMPlexSerifMedium-italic.fntdata"/><Relationship Id="rId10" Type="http://schemas.openxmlformats.org/officeDocument/2006/relationships/slide" Target="slides/slide5.xml"/><Relationship Id="rId98" Type="http://schemas.openxmlformats.org/officeDocument/2006/relationships/font" Target="fonts/IBMPlexSerifMedium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Domine-bold.fntdata"/><Relationship Id="rId90" Type="http://schemas.openxmlformats.org/officeDocument/2006/relationships/font" Target="fonts/Domine-regular.fntdata"/><Relationship Id="rId93" Type="http://schemas.openxmlformats.org/officeDocument/2006/relationships/font" Target="fonts/AlbertSansLight-regular.fntdata"/><Relationship Id="rId92" Type="http://schemas.openxmlformats.org/officeDocument/2006/relationships/font" Target="fonts/DelaGothicOne-regular.fntdata"/><Relationship Id="rId118" Type="http://schemas.openxmlformats.org/officeDocument/2006/relationships/font" Target="fonts/DMSansMedium-bold.fntdata"/><Relationship Id="rId117" Type="http://schemas.openxmlformats.org/officeDocument/2006/relationships/font" Target="fonts/DMSansMedium-regular.fntdata"/><Relationship Id="rId116" Type="http://schemas.openxmlformats.org/officeDocument/2006/relationships/font" Target="fonts/Barlow-boldItalic.fntdata"/><Relationship Id="rId115" Type="http://schemas.openxmlformats.org/officeDocument/2006/relationships/font" Target="fonts/Barlow-italic.fntdata"/><Relationship Id="rId119" Type="http://schemas.openxmlformats.org/officeDocument/2006/relationships/font" Target="fonts/DMSansMedium-italic.fntdata"/><Relationship Id="rId15" Type="http://schemas.openxmlformats.org/officeDocument/2006/relationships/slide" Target="slides/slide10.xml"/><Relationship Id="rId110" Type="http://schemas.openxmlformats.org/officeDocument/2006/relationships/font" Target="fonts/OnestLight-bold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Barlow-bold.fntdata"/><Relationship Id="rId18" Type="http://schemas.openxmlformats.org/officeDocument/2006/relationships/slide" Target="slides/slide13.xml"/><Relationship Id="rId113" Type="http://schemas.openxmlformats.org/officeDocument/2006/relationships/font" Target="fonts/Barlow-regular.fntdata"/><Relationship Id="rId112" Type="http://schemas.openxmlformats.org/officeDocument/2006/relationships/font" Target="fonts/Onest-bold.fntdata"/><Relationship Id="rId111" Type="http://schemas.openxmlformats.org/officeDocument/2006/relationships/font" Target="fonts/Onest-regular.fntdata"/><Relationship Id="rId84" Type="http://schemas.openxmlformats.org/officeDocument/2006/relationships/font" Target="fonts/Corben-regular.fntdata"/><Relationship Id="rId83" Type="http://schemas.openxmlformats.org/officeDocument/2006/relationships/font" Target="fonts/OnestThin-bold.fntdata"/><Relationship Id="rId86" Type="http://schemas.openxmlformats.org/officeDocument/2006/relationships/font" Target="fonts/IBMPlexSerif-regular.fntdata"/><Relationship Id="rId85" Type="http://schemas.openxmlformats.org/officeDocument/2006/relationships/font" Target="fonts/Corben-bold.fntdata"/><Relationship Id="rId88" Type="http://schemas.openxmlformats.org/officeDocument/2006/relationships/font" Target="fonts/IBMPlexSerif-italic.fntdata"/><Relationship Id="rId150" Type="http://schemas.openxmlformats.org/officeDocument/2006/relationships/font" Target="fonts/AlbertSans-italic.fntdata"/><Relationship Id="rId87" Type="http://schemas.openxmlformats.org/officeDocument/2006/relationships/font" Target="fonts/IBMPlexSerif-bold.fntdata"/><Relationship Id="rId89" Type="http://schemas.openxmlformats.org/officeDocument/2006/relationships/font" Target="fonts/IBMPlexSerif-boldItalic.fntdata"/><Relationship Id="rId80" Type="http://schemas.openxmlformats.org/officeDocument/2006/relationships/slide" Target="slides/slide75.xml"/><Relationship Id="rId82" Type="http://schemas.openxmlformats.org/officeDocument/2006/relationships/font" Target="fonts/OnestThin-regular.fntdata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font" Target="fonts/AlbertSans-bold.fntdata"/><Relationship Id="rId4" Type="http://schemas.openxmlformats.org/officeDocument/2006/relationships/slideMaster" Target="slideMasters/slideMaster2.xml"/><Relationship Id="rId148" Type="http://schemas.openxmlformats.org/officeDocument/2006/relationships/font" Target="fonts/AlbertSans-regular.fntdata"/><Relationship Id="rId9" Type="http://schemas.openxmlformats.org/officeDocument/2006/relationships/slide" Target="slides/slide4.xml"/><Relationship Id="rId143" Type="http://schemas.openxmlformats.org/officeDocument/2006/relationships/font" Target="fonts/WorkSansMedium-italic.fntdata"/><Relationship Id="rId142" Type="http://schemas.openxmlformats.org/officeDocument/2006/relationships/font" Target="fonts/WorkSansMedium-bold.fntdata"/><Relationship Id="rId141" Type="http://schemas.openxmlformats.org/officeDocument/2006/relationships/font" Target="fonts/WorkSansMedium-regular.fntdata"/><Relationship Id="rId140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147" Type="http://schemas.openxmlformats.org/officeDocument/2006/relationships/font" Target="fonts/LibreBaskerville-italic.fntdata"/><Relationship Id="rId6" Type="http://schemas.openxmlformats.org/officeDocument/2006/relationships/slide" Target="slides/slide1.xml"/><Relationship Id="rId146" Type="http://schemas.openxmlformats.org/officeDocument/2006/relationships/font" Target="fonts/LibreBaskerville-bold.fntdata"/><Relationship Id="rId7" Type="http://schemas.openxmlformats.org/officeDocument/2006/relationships/slide" Target="slides/slide2.xml"/><Relationship Id="rId145" Type="http://schemas.openxmlformats.org/officeDocument/2006/relationships/font" Target="fonts/LibreBaskerville-regular.fntdata"/><Relationship Id="rId8" Type="http://schemas.openxmlformats.org/officeDocument/2006/relationships/slide" Target="slides/slide3.xml"/><Relationship Id="rId144" Type="http://schemas.openxmlformats.org/officeDocument/2006/relationships/font" Target="fonts/WorkSansMedium-boldItalic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MontserratMedium-italic.fntdata"/><Relationship Id="rId138" Type="http://schemas.openxmlformats.org/officeDocument/2006/relationships/font" Target="fonts/MontserratMedium-bold.fntdata"/><Relationship Id="rId137" Type="http://schemas.openxmlformats.org/officeDocument/2006/relationships/font" Target="fonts/MontserratMedium-regular.fntdata"/><Relationship Id="rId132" Type="http://schemas.openxmlformats.org/officeDocument/2006/relationships/font" Target="fonts/Montserrat-boldItalic.fntdata"/><Relationship Id="rId131" Type="http://schemas.openxmlformats.org/officeDocument/2006/relationships/font" Target="fonts/Montserrat-italic.fntdata"/><Relationship Id="rId130" Type="http://schemas.openxmlformats.org/officeDocument/2006/relationships/font" Target="fonts/Montserrat-bold.fntdata"/><Relationship Id="rId136" Type="http://schemas.openxmlformats.org/officeDocument/2006/relationships/font" Target="fonts/ArchivoMedium-boldItalic.fntdata"/><Relationship Id="rId135" Type="http://schemas.openxmlformats.org/officeDocument/2006/relationships/font" Target="fonts/ArchivoMedium-italic.fntdata"/><Relationship Id="rId134" Type="http://schemas.openxmlformats.org/officeDocument/2006/relationships/font" Target="fonts/ArchivoMedium-bold.fntdata"/><Relationship Id="rId133" Type="http://schemas.openxmlformats.org/officeDocument/2006/relationships/font" Target="fonts/ArchivoMedium-regular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154" Type="http://schemas.openxmlformats.org/officeDocument/2006/relationships/font" Target="fonts/DMSans-italic.fntdata"/><Relationship Id="rId58" Type="http://schemas.openxmlformats.org/officeDocument/2006/relationships/slide" Target="slides/slide53.xml"/><Relationship Id="rId153" Type="http://schemas.openxmlformats.org/officeDocument/2006/relationships/font" Target="fonts/DMSans-bold.fntdata"/><Relationship Id="rId152" Type="http://schemas.openxmlformats.org/officeDocument/2006/relationships/font" Target="fonts/DMSans-regular.fntdata"/><Relationship Id="rId151" Type="http://schemas.openxmlformats.org/officeDocument/2006/relationships/font" Target="fonts/AlbertSans-boldItalic.fntdata"/><Relationship Id="rId155" Type="http://schemas.openxmlformats.org/officeDocument/2006/relationships/font" Target="fonts/DMSans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b8f0c6caf3_3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2b8f0c6caf3_3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b8f0c6caf3_3_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72371bf72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72371bf72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72371bf72d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72371bf72d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e700444cf8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e700444cf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71081c370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71081c370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71081c370b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71081c370b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720438e2c6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720438e2c6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720438e2c6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720438e2c6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2371bf72d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72371bf72d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720438e2c6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720438e2c6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72371bf72d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72371bf72d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6f9467618f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6f9467618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71081c370b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71081c370b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6f9467618f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6f9467618f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72371bf72d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72371bf72d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72371bf72d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72371bf72d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72371bf72d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72371bf72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72371bf72d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372371bf72d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6f9467618f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6f9467618f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71081c370b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71081c370b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Before i show some evidence for this claim, let us try to understand what fidelity means.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71081c370b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71081c370b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71081c370b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371081c370b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72371bf7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72371bf7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71081c370b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71081c370b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71081c370b_0_1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71081c370b_0_1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instance, to observe scheduling bugs, we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need an accurate clock fidelity, i.e., C, in addition to the other omponents, depending on where the bug is. If scheduling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bugs do not involve assembly, we do not need A. We therefore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analyze known vulnerabilities in embedded software to under-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stand the BMF required for memory corruption vulnerabilities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(a common class of vulnerabilities).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6f9467618f_0_1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6f9467618f_0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instance, to observe scheduling bugs, we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need an accurate clock fidelity, i.e., C, in addition to the other omponents, depending on where the bug is. If scheduling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bugs do not involve assembly, we do not need A. We therefore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analyze known vulnerabilities in embedded software to under-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stand the BMF required for memory corruption vulnerabilities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(a common class of vulnerabilities).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6f9467618f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36f9467618f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instance, to observe scheduling bugs, we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need an accurate clock fidelity, i.e., C, in addition to the other omponents, depending on where the bug is. If scheduling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bugs do not involve assembly, we do not need A. We therefore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analyze known vulnerabilities in embedded software to under-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stand the BMF required for memory corruption vulnerabilities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(a common class of vulnerabilities).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6f9467618f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6f9467618f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instance, to observe scheduling bugs, we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need an accurate clock fidelity, i.e., C, in addition to the other omponents, depending on where the bug is. If scheduling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bugs do not involve assembly, we do not need A. We therefore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analyze known vulnerabilities in embedded software to under-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stand the BMF required for memory corruption vulnerabilities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(a common class of vulnerabilities).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71081c370b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71081c370b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For instance, to observe scheduling bugs, we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need an accurate clock fidelity, i.e., C, in addition to the other omponents, depending on where the bug is. If scheduling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bugs do not involve assembly, we do not need A. We therefore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analyze known vulnerabilities in embedded software to under-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stand the BMF required for memory corruption vulnerabilities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(a common class of vulnerabilities).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6f9467618f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6f9467618f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For instance, to observe scheduling bugs, we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need an accurate clock fidelity, i.e., C, in addition to the other omponents, depending on where the bug is. If scheduling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bugs do not involve assembly, we do not need A. We therefore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analyze known vulnerabilities in embedded software to under-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stand the BMF required for memory corruption vulnerabilities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(a common class of vulnerabilities).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71081c370b_0_1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371081c370b_0_1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71081c370b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71081c370b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71081c370b_0_1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71081c370b_0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2371bf72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72371bf72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6f9467618f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36f9467618f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73c5f4537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73c5f4537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6f9467618f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36f9467618f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6f9467618f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6f9467618f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6f9467618f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6f9467618f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6f9467618f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6f9467618f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6f9467618f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36f9467618f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6f9467618f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6f9467618f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6f9467618f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6f9467618f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71081c370b_0_1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371081c370b_0_1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72371bf72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72371bf72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72306399d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372306399d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72306399d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372306399d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72306399d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72306399d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72306399d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72306399d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372306399d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372306399d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372306399d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372306399d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72306399d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372306399d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72306399d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372306399d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6f9467618f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36f9467618f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- 18 apps and 4 RTOSes - representative of real world applications more details in the paper.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71081c370b_0_1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371081c370b_0_1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72371bf72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72371bf72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71081c370b_0_1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371081c370b_0_1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71081c370b_0_1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71081c370b_0_1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71081c370b_0_1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371081c370b_0_1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71081c370b_0_2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371081c370b_0_2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6f9467618f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36f9467618f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371081c370b_0_2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371081c370b_0_2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371081c370b_0_2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371081c370b_0_2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6f9467618f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36f9467618f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6f9467618f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36f9467618f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36f9467618f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36f9467618f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71081c370b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71081c370b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36f9467618f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36f9467618f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6f9467618f_0_1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36f9467618f_0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36f9467618f_0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36f9467618f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6f9467618f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36f9467618f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36f9467618f_0_1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36f9467618f_0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373c5f4537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373c5f4537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371081c370b_0_2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371081c370b_0_2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720438e2c6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720438e2c6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72371bf72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72371bf72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H">
  <p:cSld name="TITLE_AND_BODY_2_1_1_1_1_1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>
            <p:ph idx="2" type="pic"/>
          </p:nvPr>
        </p:nvSpPr>
        <p:spPr>
          <a:xfrm>
            <a:off x="509688" y="1512575"/>
            <a:ext cx="3090600" cy="30906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856357" y="14973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23850" lvl="0" marL="457200">
              <a:spcBef>
                <a:spcPts val="800"/>
              </a:spcBef>
              <a:spcAft>
                <a:spcPts val="0"/>
              </a:spcAft>
              <a:buSzPts val="1500"/>
              <a:buChar char="▪"/>
              <a:defRPr/>
            </a:lvl1pPr>
            <a:lvl2pPr indent="-317500" lvl="1" marL="9144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indent="-304800" lvl="2" marL="1371600">
              <a:spcBef>
                <a:spcPts val="400"/>
              </a:spcBef>
              <a:spcAft>
                <a:spcPts val="0"/>
              </a:spcAft>
              <a:buSzPts val="1200"/>
              <a:buChar char="▪"/>
              <a:defRPr/>
            </a:lvl3pPr>
            <a:lvl4pPr indent="-298450" lvl="3" marL="1828800"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cxnSp>
        <p:nvCxnSpPr>
          <p:cNvPr id="58" name="Google Shape;58;p14"/>
          <p:cNvCxnSpPr/>
          <p:nvPr/>
        </p:nvCxnSpPr>
        <p:spPr>
          <a:xfrm>
            <a:off x="505213" y="540325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TITLEANDBULLETS_A">
  <p:cSld name="CUSTOM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>
            <p:ph idx="2" type="pic"/>
          </p:nvPr>
        </p:nvSpPr>
        <p:spPr>
          <a:xfrm>
            <a:off x="3035863" y="1446274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256075" y="228600"/>
            <a:ext cx="8631900" cy="85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/>
        </p:nvSpPr>
        <p:spPr>
          <a:xfrm>
            <a:off x="256087" y="118109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" name="Google Shape;64;p15"/>
          <p:cNvSpPr txBox="1"/>
          <p:nvPr/>
        </p:nvSpPr>
        <p:spPr>
          <a:xfrm>
            <a:off x="256087" y="328421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6382567" y="118037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1088191" y="1225969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23850" lvl="0" marL="457200">
              <a:spcBef>
                <a:spcPts val="800"/>
              </a:spcBef>
              <a:spcAft>
                <a:spcPts val="0"/>
              </a:spcAft>
              <a:buSzPts val="1500"/>
              <a:buChar char="▪"/>
              <a:defRPr/>
            </a:lvl1pPr>
            <a:lvl2pPr indent="-317500" lvl="1" marL="9144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indent="-304800" lvl="2" marL="1371600">
              <a:spcBef>
                <a:spcPts val="400"/>
              </a:spcBef>
              <a:spcAft>
                <a:spcPts val="0"/>
              </a:spcAft>
              <a:buSzPts val="1200"/>
              <a:buChar char="▪"/>
              <a:defRPr/>
            </a:lvl3pPr>
            <a:lvl4pPr indent="-298450" lvl="3" marL="1828800"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3" type="body"/>
          </p:nvPr>
        </p:nvSpPr>
        <p:spPr>
          <a:xfrm>
            <a:off x="7223815" y="1225241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23850" lvl="0" marL="457200">
              <a:spcBef>
                <a:spcPts val="800"/>
              </a:spcBef>
              <a:spcAft>
                <a:spcPts val="0"/>
              </a:spcAft>
              <a:buSzPts val="1500"/>
              <a:buChar char="▪"/>
              <a:defRPr/>
            </a:lvl1pPr>
            <a:lvl2pPr indent="-317500" lvl="1" marL="9144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indent="-304800" lvl="2" marL="1371600">
              <a:spcBef>
                <a:spcPts val="400"/>
              </a:spcBef>
              <a:spcAft>
                <a:spcPts val="0"/>
              </a:spcAft>
              <a:buSzPts val="1200"/>
              <a:buChar char="▪"/>
              <a:defRPr/>
            </a:lvl3pPr>
            <a:lvl4pPr indent="-298450" lvl="3" marL="1828800"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4" type="body"/>
          </p:nvPr>
        </p:nvSpPr>
        <p:spPr>
          <a:xfrm>
            <a:off x="7223815" y="3328361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23850" lvl="0" marL="457200">
              <a:spcBef>
                <a:spcPts val="800"/>
              </a:spcBef>
              <a:spcAft>
                <a:spcPts val="0"/>
              </a:spcAft>
              <a:buSzPts val="1500"/>
              <a:buChar char="▪"/>
              <a:defRPr/>
            </a:lvl1pPr>
            <a:lvl2pPr indent="-317500" lvl="1" marL="9144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indent="-304800" lvl="2" marL="1371600">
              <a:spcBef>
                <a:spcPts val="400"/>
              </a:spcBef>
              <a:spcAft>
                <a:spcPts val="0"/>
              </a:spcAft>
              <a:buSzPts val="1200"/>
              <a:buChar char="▪"/>
              <a:defRPr/>
            </a:lvl3pPr>
            <a:lvl4pPr indent="-298450" lvl="3" marL="1828800"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cxnSp>
        <p:nvCxnSpPr>
          <p:cNvPr id="69" name="Google Shape;69;p15"/>
          <p:cNvCxnSpPr/>
          <p:nvPr/>
        </p:nvCxnSpPr>
        <p:spPr>
          <a:xfrm>
            <a:off x="628531" y="138220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5"/>
          <p:cNvCxnSpPr/>
          <p:nvPr/>
        </p:nvCxnSpPr>
        <p:spPr>
          <a:xfrm>
            <a:off x="628531" y="3484632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" name="Google Shape;71;p15"/>
          <p:cNvCxnSpPr/>
          <p:nvPr/>
        </p:nvCxnSpPr>
        <p:spPr>
          <a:xfrm>
            <a:off x="6760656" y="1381538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" name="Google Shape;72;p15"/>
          <p:cNvCxnSpPr/>
          <p:nvPr/>
        </p:nvCxnSpPr>
        <p:spPr>
          <a:xfrm>
            <a:off x="6760656" y="348465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5"/>
          <p:cNvSpPr txBox="1"/>
          <p:nvPr/>
        </p:nvSpPr>
        <p:spPr>
          <a:xfrm>
            <a:off x="6382571" y="328348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" name="Google Shape;74;p15"/>
          <p:cNvSpPr txBox="1"/>
          <p:nvPr>
            <p:ph idx="5" type="body"/>
          </p:nvPr>
        </p:nvSpPr>
        <p:spPr>
          <a:xfrm>
            <a:off x="1088191" y="3329089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23850" lvl="0" marL="457200">
              <a:spcBef>
                <a:spcPts val="800"/>
              </a:spcBef>
              <a:spcAft>
                <a:spcPts val="0"/>
              </a:spcAft>
              <a:buSzPts val="1500"/>
              <a:buChar char="▪"/>
              <a:defRPr/>
            </a:lvl1pPr>
            <a:lvl2pPr indent="-317500" lvl="1" marL="914400"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indent="-304800" lvl="2" marL="1371600">
              <a:spcBef>
                <a:spcPts val="400"/>
              </a:spcBef>
              <a:spcAft>
                <a:spcPts val="0"/>
              </a:spcAft>
              <a:buSzPts val="1200"/>
              <a:buChar char="▪"/>
              <a:defRPr/>
            </a:lvl3pPr>
            <a:lvl4pPr indent="-298450" lvl="3" marL="1828800"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>
              <a:spcBef>
                <a:spcPts val="4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04">
          <p15:clr>
            <a:srgbClr val="E46962"/>
          </p15:clr>
        </p15:guide>
        <p15:guide id="2" pos="4718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Black">
  <p:cSld name="Title Slide - Black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rdue Logo" id="77" name="Google Shape;7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0308" y="4317118"/>
            <a:ext cx="2031902" cy="36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600" y="0"/>
            <a:ext cx="1676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/>
          <p:nvPr/>
        </p:nvSpPr>
        <p:spPr>
          <a:xfrm>
            <a:off x="7466030" y="-7079"/>
            <a:ext cx="1682674" cy="5154112"/>
          </a:xfrm>
          <a:custGeom>
            <a:rect b="b" l="l" r="r" t="t"/>
            <a:pathLst>
              <a:path extrusionOk="0" h="6872149" w="2243566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767443" y="1503803"/>
            <a:ext cx="5822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767443" y="1972004"/>
            <a:ext cx="58227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1" i="0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767443" y="2330347"/>
            <a:ext cx="58227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Photo">
  <p:cSld name="Title Slide with Photo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59229" y="3503543"/>
            <a:ext cx="84501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59229" y="4564133"/>
            <a:ext cx="8450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- 3 Blocks - Black">
  <p:cSld name="Comparison - 3 Blocks - Blac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>
            <a:off x="5953856" y="986921"/>
            <a:ext cx="2489700" cy="33849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3315717" y="986921"/>
            <a:ext cx="2489700" cy="33849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677578" y="986922"/>
            <a:ext cx="2489700" cy="33849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677629" y="1077351"/>
            <a:ext cx="2489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826457" y="3034368"/>
            <a:ext cx="2213400" cy="11667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8"/>
          <p:cNvSpPr txBox="1"/>
          <p:nvPr>
            <p:ph idx="3" type="body"/>
          </p:nvPr>
        </p:nvSpPr>
        <p:spPr>
          <a:xfrm>
            <a:off x="3315963" y="1077351"/>
            <a:ext cx="2489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18"/>
          <p:cNvSpPr/>
          <p:nvPr>
            <p:ph idx="4" type="pic"/>
          </p:nvPr>
        </p:nvSpPr>
        <p:spPr>
          <a:xfrm>
            <a:off x="3464791" y="3034368"/>
            <a:ext cx="2213400" cy="11667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8"/>
          <p:cNvSpPr txBox="1"/>
          <p:nvPr>
            <p:ph idx="5" type="body"/>
          </p:nvPr>
        </p:nvSpPr>
        <p:spPr>
          <a:xfrm>
            <a:off x="5954102" y="1075439"/>
            <a:ext cx="2489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18"/>
          <p:cNvSpPr/>
          <p:nvPr>
            <p:ph idx="6" type="pic"/>
          </p:nvPr>
        </p:nvSpPr>
        <p:spPr>
          <a:xfrm>
            <a:off x="6102930" y="3032456"/>
            <a:ext cx="2213400" cy="11667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Purdue Logo" id="99" name="Google Shape;9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735" y="4670836"/>
            <a:ext cx="1352392" cy="2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7" type="body"/>
          </p:nvPr>
        </p:nvSpPr>
        <p:spPr>
          <a:xfrm>
            <a:off x="815930" y="1548945"/>
            <a:ext cx="22128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2" name="Google Shape;102;p18"/>
          <p:cNvSpPr txBox="1"/>
          <p:nvPr>
            <p:ph idx="8" type="body"/>
          </p:nvPr>
        </p:nvSpPr>
        <p:spPr>
          <a:xfrm>
            <a:off x="3454070" y="1548944"/>
            <a:ext cx="22128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18"/>
          <p:cNvSpPr txBox="1"/>
          <p:nvPr>
            <p:ph idx="9" type="body"/>
          </p:nvPr>
        </p:nvSpPr>
        <p:spPr>
          <a:xfrm>
            <a:off x="6092209" y="1548944"/>
            <a:ext cx="22128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922" y="4603138"/>
            <a:ext cx="375400" cy="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with Photos">
  <p:cSld name="Copy with Photo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>
            <p:ph idx="2" type="pic"/>
          </p:nvPr>
        </p:nvSpPr>
        <p:spPr>
          <a:xfrm>
            <a:off x="351065" y="1157492"/>
            <a:ext cx="4397100" cy="15417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4961819" y="1157492"/>
            <a:ext cx="3847500" cy="3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descr="Purdue Logo" id="109" name="Google Shape;10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735" y="4670836"/>
            <a:ext cx="1352392" cy="2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9"/>
          <p:cNvSpPr/>
          <p:nvPr>
            <p:ph idx="3" type="pic"/>
          </p:nvPr>
        </p:nvSpPr>
        <p:spPr>
          <a:xfrm>
            <a:off x="2614933" y="2846478"/>
            <a:ext cx="2133000" cy="15417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9"/>
          <p:cNvSpPr/>
          <p:nvPr>
            <p:ph idx="4" type="pic"/>
          </p:nvPr>
        </p:nvSpPr>
        <p:spPr>
          <a:xfrm>
            <a:off x="351065" y="2846478"/>
            <a:ext cx="2133000" cy="15417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9"/>
          <p:cNvSpPr txBox="1"/>
          <p:nvPr>
            <p:ph idx="5" type="body"/>
          </p:nvPr>
        </p:nvSpPr>
        <p:spPr>
          <a:xfrm>
            <a:off x="342900" y="715718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5A5A5"/>
              </a:buClr>
              <a:buSzPts val="1700"/>
              <a:buNone/>
              <a:defRPr b="1" i="0" sz="17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922" y="4603138"/>
            <a:ext cx="375400" cy="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s">
  <p:cSld name="Photo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>
            <p:ph idx="2" type="pic"/>
          </p:nvPr>
        </p:nvSpPr>
        <p:spPr>
          <a:xfrm>
            <a:off x="334735" y="1157492"/>
            <a:ext cx="4094100" cy="32382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Purdue Logo" id="118" name="Google Shape;11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735" y="4670836"/>
            <a:ext cx="1352392" cy="2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0"/>
          <p:cNvSpPr/>
          <p:nvPr>
            <p:ph idx="3" type="pic"/>
          </p:nvPr>
        </p:nvSpPr>
        <p:spPr>
          <a:xfrm>
            <a:off x="4715222" y="1157492"/>
            <a:ext cx="4094100" cy="32382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42900" y="715718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5A5A5"/>
              </a:buClr>
              <a:buSzPts val="1700"/>
              <a:buNone/>
              <a:defRPr b="1" i="0" sz="17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922" y="4603138"/>
            <a:ext cx="375400" cy="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ontent">
  <p:cSld name="Title with Conten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51064" y="1157493"/>
            <a:ext cx="8450100" cy="3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2" type="body"/>
          </p:nvPr>
        </p:nvSpPr>
        <p:spPr>
          <a:xfrm>
            <a:off x="342900" y="715718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5A5A5"/>
              </a:buClr>
              <a:buSzPts val="1700"/>
              <a:buNone/>
              <a:defRPr b="1" i="0" sz="17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Purdue Logo" id="129" name="Google Shape;12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1085" y="4666186"/>
            <a:ext cx="1352392" cy="2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ontent - 3 Column">
  <p:cSld name="Title with Content - 3 Column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51065" y="1157493"/>
            <a:ext cx="2630700" cy="3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pic>
        <p:nvPicPr>
          <p:cNvPr descr="Purdue Logo" id="133" name="Google Shape;13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735" y="4670836"/>
            <a:ext cx="1352392" cy="2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3256663" y="1157492"/>
            <a:ext cx="2630700" cy="3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35" name="Google Shape;135;p22"/>
          <p:cNvSpPr txBox="1"/>
          <p:nvPr>
            <p:ph idx="3" type="body"/>
          </p:nvPr>
        </p:nvSpPr>
        <p:spPr>
          <a:xfrm>
            <a:off x="6182353" y="1157492"/>
            <a:ext cx="2630700" cy="3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36" name="Google Shape;136;p22"/>
          <p:cNvSpPr txBox="1"/>
          <p:nvPr>
            <p:ph idx="4" type="body"/>
          </p:nvPr>
        </p:nvSpPr>
        <p:spPr>
          <a:xfrm>
            <a:off x="342900" y="715718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5A5A5"/>
              </a:buClr>
              <a:buSzPts val="1700"/>
              <a:buNone/>
              <a:defRPr b="1" i="0" sz="17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922" y="4603138"/>
            <a:ext cx="375400" cy="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- 5 Color Blocks">
  <p:cSld name="Comparison - 5 Color Block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rdue Logo" id="140" name="Google Shape;14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735" y="4670836"/>
            <a:ext cx="1352392" cy="2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3"/>
          <p:cNvSpPr/>
          <p:nvPr/>
        </p:nvSpPr>
        <p:spPr>
          <a:xfrm>
            <a:off x="756438" y="1245447"/>
            <a:ext cx="1438500" cy="32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758504" y="1620416"/>
            <a:ext cx="1436400" cy="2425200"/>
          </a:xfrm>
          <a:prstGeom prst="rect">
            <a:avLst/>
          </a:prstGeom>
          <a:solidFill>
            <a:srgbClr val="B9BBC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Libre Franklin"/>
              <a:buNone/>
            </a:pPr>
            <a:r>
              <a:t/>
            </a:r>
            <a:endParaRPr sz="90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2284078" y="1245447"/>
            <a:ext cx="1438500" cy="327300"/>
          </a:xfrm>
          <a:prstGeom prst="rect">
            <a:avLst/>
          </a:prstGeom>
          <a:solidFill>
            <a:srgbClr val="B4905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2286144" y="1620416"/>
            <a:ext cx="1436400" cy="2425200"/>
          </a:xfrm>
          <a:prstGeom prst="rect">
            <a:avLst/>
          </a:prstGeom>
          <a:solidFill>
            <a:srgbClr val="E2D4B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Libre Franklin"/>
              <a:buNone/>
            </a:pPr>
            <a:r>
              <a:t/>
            </a:r>
            <a:endParaRPr sz="90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3811718" y="1245447"/>
            <a:ext cx="1438500" cy="327300"/>
          </a:xfrm>
          <a:prstGeom prst="rect">
            <a:avLst/>
          </a:prstGeom>
          <a:solidFill>
            <a:srgbClr val="9D959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3813784" y="1620416"/>
            <a:ext cx="1436400" cy="2425200"/>
          </a:xfrm>
          <a:prstGeom prst="rect">
            <a:avLst/>
          </a:prstGeom>
          <a:solidFill>
            <a:srgbClr val="DADCE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Libre Franklin"/>
              <a:buNone/>
            </a:pPr>
            <a:r>
              <a:t/>
            </a:r>
            <a:endParaRPr sz="90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5339357" y="1245447"/>
            <a:ext cx="1438500" cy="327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5341424" y="1620416"/>
            <a:ext cx="1436400" cy="2425200"/>
          </a:xfrm>
          <a:prstGeom prst="rect">
            <a:avLst/>
          </a:prstGeom>
          <a:solidFill>
            <a:srgbClr val="C3BFBE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Libre Franklin"/>
              <a:buNone/>
            </a:pPr>
            <a:r>
              <a:t/>
            </a:r>
            <a:endParaRPr sz="90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6866999" y="1245447"/>
            <a:ext cx="1438500" cy="327300"/>
          </a:xfrm>
          <a:prstGeom prst="rect">
            <a:avLst/>
          </a:prstGeom>
          <a:solidFill>
            <a:srgbClr val="9698A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6869065" y="1620416"/>
            <a:ext cx="1436400" cy="2425200"/>
          </a:xfrm>
          <a:prstGeom prst="rect">
            <a:avLst/>
          </a:prstGeom>
          <a:solidFill>
            <a:srgbClr val="DCDCD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Libre Franklin"/>
              <a:buNone/>
            </a:pPr>
            <a:r>
              <a:t/>
            </a:r>
            <a:endParaRPr sz="90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756438" y="1337932"/>
            <a:ext cx="14385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1" i="0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2" type="body"/>
          </p:nvPr>
        </p:nvSpPr>
        <p:spPr>
          <a:xfrm>
            <a:off x="2284078" y="1326414"/>
            <a:ext cx="14385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1" i="0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3" type="body"/>
          </p:nvPr>
        </p:nvSpPr>
        <p:spPr>
          <a:xfrm>
            <a:off x="3811718" y="1326414"/>
            <a:ext cx="14385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1" i="0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4" type="body"/>
          </p:nvPr>
        </p:nvSpPr>
        <p:spPr>
          <a:xfrm>
            <a:off x="5339359" y="1326414"/>
            <a:ext cx="14385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1" i="0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5" type="body"/>
          </p:nvPr>
        </p:nvSpPr>
        <p:spPr>
          <a:xfrm>
            <a:off x="6867000" y="1328153"/>
            <a:ext cx="14385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1" i="0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6" type="body"/>
          </p:nvPr>
        </p:nvSpPr>
        <p:spPr>
          <a:xfrm>
            <a:off x="838487" y="1734538"/>
            <a:ext cx="1243800" cy="22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8" name="Google Shape;158;p23"/>
          <p:cNvSpPr txBox="1"/>
          <p:nvPr>
            <p:ph idx="7" type="body"/>
          </p:nvPr>
        </p:nvSpPr>
        <p:spPr>
          <a:xfrm>
            <a:off x="2381484" y="1724898"/>
            <a:ext cx="1243800" cy="22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9" name="Google Shape;159;p23"/>
          <p:cNvSpPr txBox="1"/>
          <p:nvPr>
            <p:ph idx="8" type="body"/>
          </p:nvPr>
        </p:nvSpPr>
        <p:spPr>
          <a:xfrm>
            <a:off x="3909124" y="1723719"/>
            <a:ext cx="1243800" cy="22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0" name="Google Shape;160;p23"/>
          <p:cNvSpPr txBox="1"/>
          <p:nvPr>
            <p:ph idx="9" type="body"/>
          </p:nvPr>
        </p:nvSpPr>
        <p:spPr>
          <a:xfrm>
            <a:off x="5436763" y="1723719"/>
            <a:ext cx="1243800" cy="22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1" name="Google Shape;161;p23"/>
          <p:cNvSpPr txBox="1"/>
          <p:nvPr>
            <p:ph idx="13" type="body"/>
          </p:nvPr>
        </p:nvSpPr>
        <p:spPr>
          <a:xfrm>
            <a:off x="6964405" y="1734538"/>
            <a:ext cx="1243800" cy="22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2" name="Google Shape;162;p23"/>
          <p:cNvSpPr txBox="1"/>
          <p:nvPr>
            <p:ph idx="14" type="body"/>
          </p:nvPr>
        </p:nvSpPr>
        <p:spPr>
          <a:xfrm>
            <a:off x="342900" y="715718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5A5A5"/>
              </a:buClr>
              <a:buSzPts val="1700"/>
              <a:buNone/>
              <a:defRPr b="1" i="0" sz="17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23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922" y="4603138"/>
            <a:ext cx="375400" cy="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s with Captions">
  <p:cSld name="Photos with Caption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326571" y="2439841"/>
            <a:ext cx="2656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descr="Purdue Logo" id="167" name="Google Shape;16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735" y="4670836"/>
            <a:ext cx="1352392" cy="2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24"/>
          <p:cNvSpPr/>
          <p:nvPr>
            <p:ph idx="2" type="pic"/>
          </p:nvPr>
        </p:nvSpPr>
        <p:spPr>
          <a:xfrm>
            <a:off x="342900" y="1025488"/>
            <a:ext cx="2640000" cy="13128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4"/>
          <p:cNvSpPr/>
          <p:nvPr>
            <p:ph idx="3" type="pic"/>
          </p:nvPr>
        </p:nvSpPr>
        <p:spPr>
          <a:xfrm>
            <a:off x="3243828" y="1025488"/>
            <a:ext cx="2640000" cy="13128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4"/>
          <p:cNvSpPr/>
          <p:nvPr>
            <p:ph idx="4" type="pic"/>
          </p:nvPr>
        </p:nvSpPr>
        <p:spPr>
          <a:xfrm>
            <a:off x="6136297" y="1025488"/>
            <a:ext cx="2640000" cy="13128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4"/>
          <p:cNvSpPr txBox="1"/>
          <p:nvPr>
            <p:ph idx="5" type="body"/>
          </p:nvPr>
        </p:nvSpPr>
        <p:spPr>
          <a:xfrm>
            <a:off x="3227499" y="2439841"/>
            <a:ext cx="2656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3" name="Google Shape;173;p24"/>
          <p:cNvSpPr txBox="1"/>
          <p:nvPr>
            <p:ph idx="6" type="body"/>
          </p:nvPr>
        </p:nvSpPr>
        <p:spPr>
          <a:xfrm>
            <a:off x="6136297" y="2439841"/>
            <a:ext cx="2656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4" name="Google Shape;174;p24"/>
          <p:cNvSpPr txBox="1"/>
          <p:nvPr>
            <p:ph idx="7" type="body"/>
          </p:nvPr>
        </p:nvSpPr>
        <p:spPr>
          <a:xfrm>
            <a:off x="310242" y="4242486"/>
            <a:ext cx="2656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5" name="Google Shape;175;p24"/>
          <p:cNvSpPr/>
          <p:nvPr>
            <p:ph idx="8" type="pic"/>
          </p:nvPr>
        </p:nvSpPr>
        <p:spPr>
          <a:xfrm>
            <a:off x="326571" y="2828133"/>
            <a:ext cx="2640000" cy="13128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24"/>
          <p:cNvSpPr/>
          <p:nvPr>
            <p:ph idx="9" type="pic"/>
          </p:nvPr>
        </p:nvSpPr>
        <p:spPr>
          <a:xfrm>
            <a:off x="3227499" y="2828133"/>
            <a:ext cx="2640000" cy="13128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24"/>
          <p:cNvSpPr/>
          <p:nvPr>
            <p:ph idx="13" type="pic"/>
          </p:nvPr>
        </p:nvSpPr>
        <p:spPr>
          <a:xfrm>
            <a:off x="6144756" y="2828133"/>
            <a:ext cx="2640000" cy="13128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4"/>
          <p:cNvSpPr txBox="1"/>
          <p:nvPr>
            <p:ph idx="14" type="body"/>
          </p:nvPr>
        </p:nvSpPr>
        <p:spPr>
          <a:xfrm>
            <a:off x="3211170" y="4242486"/>
            <a:ext cx="2656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9" name="Google Shape;179;p24"/>
          <p:cNvSpPr txBox="1"/>
          <p:nvPr>
            <p:ph idx="15" type="body"/>
          </p:nvPr>
        </p:nvSpPr>
        <p:spPr>
          <a:xfrm>
            <a:off x="6144756" y="4242486"/>
            <a:ext cx="2656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0" name="Google Shape;180;p24"/>
          <p:cNvSpPr txBox="1"/>
          <p:nvPr>
            <p:ph idx="16" type="body"/>
          </p:nvPr>
        </p:nvSpPr>
        <p:spPr>
          <a:xfrm>
            <a:off x="342900" y="715718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5A5A5"/>
              </a:buClr>
              <a:buSzPts val="1700"/>
              <a:buNone/>
              <a:defRPr b="1" i="0" sz="17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922" y="4603138"/>
            <a:ext cx="375400" cy="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Black">
  <p:cSld name="End Slide - Black"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7600" y="0"/>
            <a:ext cx="1676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/>
          <p:nvPr/>
        </p:nvSpPr>
        <p:spPr>
          <a:xfrm>
            <a:off x="7466030" y="-7079"/>
            <a:ext cx="1682674" cy="5154112"/>
          </a:xfrm>
          <a:custGeom>
            <a:rect b="b" l="l" r="r" t="t"/>
            <a:pathLst>
              <a:path extrusionOk="0" h="6872149" w="2243566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6" name="Google Shape;186;p25"/>
          <p:cNvSpPr txBox="1"/>
          <p:nvPr>
            <p:ph type="title"/>
          </p:nvPr>
        </p:nvSpPr>
        <p:spPr>
          <a:xfrm>
            <a:off x="603803" y="1849710"/>
            <a:ext cx="5986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25"/>
          <p:cNvSpPr txBox="1"/>
          <p:nvPr>
            <p:ph idx="1" type="body"/>
          </p:nvPr>
        </p:nvSpPr>
        <p:spPr>
          <a:xfrm>
            <a:off x="693254" y="2575508"/>
            <a:ext cx="59058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Purdue Logo" id="188" name="Google Shape;18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803" y="4304339"/>
            <a:ext cx="2031902" cy="36370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13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Gold">
  <p:cSld name="Title Slide - Gold">
    <p:bg>
      <p:bgPr>
        <a:solidFill>
          <a:schemeClr val="accen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7600" y="0"/>
            <a:ext cx="16764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rdue Logo" id="192" name="Google Shape;19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607" y="4317117"/>
            <a:ext cx="2031902" cy="36370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>
            <p:ph type="title"/>
          </p:nvPr>
        </p:nvSpPr>
        <p:spPr>
          <a:xfrm>
            <a:off x="767443" y="1359034"/>
            <a:ext cx="58227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767443" y="1962860"/>
            <a:ext cx="58227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" name="Google Shape;195;p26"/>
          <p:cNvSpPr txBox="1"/>
          <p:nvPr>
            <p:ph idx="2" type="body"/>
          </p:nvPr>
        </p:nvSpPr>
        <p:spPr>
          <a:xfrm>
            <a:off x="767443" y="2361635"/>
            <a:ext cx="58227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>
            <p:ph idx="2" type="pic"/>
          </p:nvPr>
        </p:nvSpPr>
        <p:spPr>
          <a:xfrm>
            <a:off x="0" y="-7144"/>
            <a:ext cx="9144000" cy="51507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opy">
  <p:cSld name="Title with Copy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342900" y="715718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5A5A5"/>
              </a:buClr>
              <a:buSzPts val="1700"/>
              <a:buNone/>
              <a:defRPr b="1" i="0" sz="17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2" type="body"/>
          </p:nvPr>
        </p:nvSpPr>
        <p:spPr>
          <a:xfrm>
            <a:off x="342899" y="1157493"/>
            <a:ext cx="8450100" cy="3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Purdue Logo" id="204" name="Google Shape;20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735" y="4670836"/>
            <a:ext cx="1352392" cy="2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922" y="4603138"/>
            <a:ext cx="375400" cy="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opy - 2 Column">
  <p:cSld name="Title with Copy - 2 Column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42900" y="715718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5A5A5"/>
              </a:buClr>
              <a:buSzPts val="1700"/>
              <a:buNone/>
              <a:defRPr b="1" i="0" sz="17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" name="Google Shape;209;p29"/>
          <p:cNvSpPr txBox="1"/>
          <p:nvPr>
            <p:ph idx="2" type="body"/>
          </p:nvPr>
        </p:nvSpPr>
        <p:spPr>
          <a:xfrm>
            <a:off x="342899" y="1157493"/>
            <a:ext cx="8450100" cy="3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" name="Google Shape;210;p29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Purdue Logo" id="211" name="Google Shape;21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735" y="4670836"/>
            <a:ext cx="1352392" cy="2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922" y="4603138"/>
            <a:ext cx="375400" cy="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ontent - 2 Column">
  <p:cSld name="Title with Content - 2 Column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351065" y="1157493"/>
            <a:ext cx="4059900" cy="3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17" name="Google Shape;217;p30"/>
          <p:cNvSpPr txBox="1"/>
          <p:nvPr>
            <p:ph idx="2" type="body"/>
          </p:nvPr>
        </p:nvSpPr>
        <p:spPr>
          <a:xfrm>
            <a:off x="4731868" y="1157493"/>
            <a:ext cx="4069200" cy="3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pic>
        <p:nvPicPr>
          <p:cNvPr descr="Purdue Logo" id="218" name="Google Shape;21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735" y="4670836"/>
            <a:ext cx="1352392" cy="2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>
            <p:ph idx="3" type="body"/>
          </p:nvPr>
        </p:nvSpPr>
        <p:spPr>
          <a:xfrm>
            <a:off x="342900" y="715718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5A5A5"/>
              </a:buClr>
              <a:buSzPts val="1700"/>
              <a:buNone/>
              <a:defRPr b="1" i="0" sz="17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0" name="Google Shape;220;p30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922" y="4603138"/>
            <a:ext cx="375400" cy="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Copy - 2 Column">
  <p:cSld name="Photo with Copy - 2 Column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342900" y="715718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5A5A5"/>
              </a:buClr>
              <a:buSzPts val="1700"/>
              <a:buNone/>
              <a:defRPr b="1" i="0" sz="17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4" name="Google Shape;224;p31"/>
          <p:cNvSpPr txBox="1"/>
          <p:nvPr>
            <p:ph idx="2" type="body"/>
          </p:nvPr>
        </p:nvSpPr>
        <p:spPr>
          <a:xfrm>
            <a:off x="334735" y="2739204"/>
            <a:ext cx="4102200" cy="1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5" name="Google Shape;225;p31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Purdue Logo" id="226" name="Google Shape;22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735" y="4670836"/>
            <a:ext cx="1352392" cy="2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/>
          <p:nvPr>
            <p:ph idx="3" type="pic"/>
          </p:nvPr>
        </p:nvSpPr>
        <p:spPr>
          <a:xfrm>
            <a:off x="334733" y="1157492"/>
            <a:ext cx="4102200" cy="14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1"/>
          <p:cNvSpPr/>
          <p:nvPr>
            <p:ph idx="4" type="pic"/>
          </p:nvPr>
        </p:nvSpPr>
        <p:spPr>
          <a:xfrm>
            <a:off x="4706959" y="1157492"/>
            <a:ext cx="4094100" cy="14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1"/>
          <p:cNvSpPr txBox="1"/>
          <p:nvPr>
            <p:ph idx="5" type="body"/>
          </p:nvPr>
        </p:nvSpPr>
        <p:spPr>
          <a:xfrm>
            <a:off x="4698697" y="2739203"/>
            <a:ext cx="4102200" cy="1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0" name="Google Shape;230;p31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922" y="4603138"/>
            <a:ext cx="375400" cy="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Copy - 3 Column">
  <p:cSld name="Photo with Copy - 3 Column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idx="1" type="body"/>
          </p:nvPr>
        </p:nvSpPr>
        <p:spPr>
          <a:xfrm>
            <a:off x="342900" y="715718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5A5A5"/>
              </a:buClr>
              <a:buSzPts val="1700"/>
              <a:buNone/>
              <a:defRPr sz="1700">
                <a:solidFill>
                  <a:srgbClr val="A5A5A5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4" name="Google Shape;234;p32"/>
          <p:cNvSpPr txBox="1"/>
          <p:nvPr>
            <p:ph idx="2" type="body"/>
          </p:nvPr>
        </p:nvSpPr>
        <p:spPr>
          <a:xfrm>
            <a:off x="334735" y="2739204"/>
            <a:ext cx="2650800" cy="1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5" name="Google Shape;235;p32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Purdue Logo" id="236" name="Google Shape;23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735" y="4670836"/>
            <a:ext cx="1352392" cy="2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/>
          <p:nvPr>
            <p:ph idx="3" type="pic"/>
          </p:nvPr>
        </p:nvSpPr>
        <p:spPr>
          <a:xfrm>
            <a:off x="334734" y="1157492"/>
            <a:ext cx="2650800" cy="14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32"/>
          <p:cNvSpPr/>
          <p:nvPr>
            <p:ph idx="4" type="pic"/>
          </p:nvPr>
        </p:nvSpPr>
        <p:spPr>
          <a:xfrm>
            <a:off x="3252731" y="1157493"/>
            <a:ext cx="2645400" cy="14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32"/>
          <p:cNvSpPr txBox="1"/>
          <p:nvPr>
            <p:ph idx="5" type="body"/>
          </p:nvPr>
        </p:nvSpPr>
        <p:spPr>
          <a:xfrm>
            <a:off x="3244469" y="2739204"/>
            <a:ext cx="2650800" cy="1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0" name="Google Shape;240;p32"/>
          <p:cNvSpPr/>
          <p:nvPr>
            <p:ph idx="6" type="pic"/>
          </p:nvPr>
        </p:nvSpPr>
        <p:spPr>
          <a:xfrm>
            <a:off x="6154204" y="1149230"/>
            <a:ext cx="2645400" cy="14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2"/>
          <p:cNvSpPr txBox="1"/>
          <p:nvPr>
            <p:ph idx="7" type="body"/>
          </p:nvPr>
        </p:nvSpPr>
        <p:spPr>
          <a:xfrm>
            <a:off x="6145943" y="2730941"/>
            <a:ext cx="2650800" cy="1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2" name="Google Shape;242;p32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922" y="4603138"/>
            <a:ext cx="375400" cy="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342901" y="342900"/>
            <a:ext cx="32361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342901" y="1177787"/>
            <a:ext cx="3236100" cy="3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47" name="Google Shape;247;p33"/>
          <p:cNvSpPr txBox="1"/>
          <p:nvPr>
            <p:ph idx="2" type="body"/>
          </p:nvPr>
        </p:nvSpPr>
        <p:spPr>
          <a:xfrm>
            <a:off x="3803903" y="342900"/>
            <a:ext cx="49971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pic>
        <p:nvPicPr>
          <p:cNvPr descr="Purdue Logo" id="248" name="Google Shape;24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735" y="4670836"/>
            <a:ext cx="1352392" cy="2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922" y="4603138"/>
            <a:ext cx="375400" cy="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Caption" type="picTx">
  <p:cSld name="PICTURE_WITH_CAPTION_TEX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type="title"/>
          </p:nvPr>
        </p:nvSpPr>
        <p:spPr>
          <a:xfrm>
            <a:off x="334736" y="352528"/>
            <a:ext cx="32442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3" name="Google Shape;253;p34"/>
          <p:cNvSpPr/>
          <p:nvPr>
            <p:ph idx="2" type="pic"/>
          </p:nvPr>
        </p:nvSpPr>
        <p:spPr>
          <a:xfrm>
            <a:off x="3887391" y="352528"/>
            <a:ext cx="4921800" cy="40434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334736" y="1319419"/>
            <a:ext cx="3244200" cy="30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descr="Purdue Logo" id="255" name="Google Shape;25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735" y="4670836"/>
            <a:ext cx="1352392" cy="2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922" y="4603138"/>
            <a:ext cx="375400" cy="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Collage">
  <p:cSld name="Photo Collage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342900" y="715718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5A5A5"/>
              </a:buClr>
              <a:buSzPts val="1700"/>
              <a:buNone/>
              <a:defRPr b="1" i="0" sz="17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0" name="Google Shape;260;p35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Purdue Logo" id="261" name="Google Shape;26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735" y="4670836"/>
            <a:ext cx="1352392" cy="2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5"/>
          <p:cNvSpPr/>
          <p:nvPr>
            <p:ph idx="2" type="pic"/>
          </p:nvPr>
        </p:nvSpPr>
        <p:spPr>
          <a:xfrm>
            <a:off x="334735" y="1157072"/>
            <a:ext cx="1958400" cy="14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35"/>
          <p:cNvSpPr/>
          <p:nvPr>
            <p:ph idx="3" type="pic"/>
          </p:nvPr>
        </p:nvSpPr>
        <p:spPr>
          <a:xfrm>
            <a:off x="2508047" y="1157072"/>
            <a:ext cx="1954200" cy="14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35"/>
          <p:cNvSpPr/>
          <p:nvPr>
            <p:ph idx="4" type="pic"/>
          </p:nvPr>
        </p:nvSpPr>
        <p:spPr>
          <a:xfrm>
            <a:off x="4677415" y="1157072"/>
            <a:ext cx="1954200" cy="14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35"/>
          <p:cNvSpPr/>
          <p:nvPr>
            <p:ph idx="5" type="pic"/>
          </p:nvPr>
        </p:nvSpPr>
        <p:spPr>
          <a:xfrm>
            <a:off x="6846782" y="1157072"/>
            <a:ext cx="1954200" cy="14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35"/>
          <p:cNvSpPr/>
          <p:nvPr>
            <p:ph idx="6" type="pic"/>
          </p:nvPr>
        </p:nvSpPr>
        <p:spPr>
          <a:xfrm>
            <a:off x="1382715" y="2738363"/>
            <a:ext cx="1958400" cy="14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5"/>
          <p:cNvSpPr/>
          <p:nvPr>
            <p:ph idx="7" type="pic"/>
          </p:nvPr>
        </p:nvSpPr>
        <p:spPr>
          <a:xfrm>
            <a:off x="3556027" y="2738363"/>
            <a:ext cx="1954200" cy="14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35"/>
          <p:cNvSpPr/>
          <p:nvPr>
            <p:ph idx="8" type="pic"/>
          </p:nvPr>
        </p:nvSpPr>
        <p:spPr>
          <a:xfrm>
            <a:off x="5725394" y="2738363"/>
            <a:ext cx="1954200" cy="14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35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922" y="4603138"/>
            <a:ext cx="375400" cy="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with 2 Photos">
  <p:cSld name="Chart with 2 Photos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/>
          <p:nvPr>
            <p:ph idx="2" type="pic"/>
          </p:nvPr>
        </p:nvSpPr>
        <p:spPr>
          <a:xfrm>
            <a:off x="4891489" y="1232305"/>
            <a:ext cx="3909600" cy="15417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Purdue Logo" id="273" name="Google Shape;27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735" y="4670836"/>
            <a:ext cx="1352392" cy="2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6"/>
          <p:cNvSpPr/>
          <p:nvPr>
            <p:ph idx="3" type="pic"/>
          </p:nvPr>
        </p:nvSpPr>
        <p:spPr>
          <a:xfrm>
            <a:off x="4891489" y="2913028"/>
            <a:ext cx="3909600" cy="15417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36"/>
          <p:cNvSpPr txBox="1"/>
          <p:nvPr>
            <p:ph idx="1" type="body"/>
          </p:nvPr>
        </p:nvSpPr>
        <p:spPr>
          <a:xfrm>
            <a:off x="342900" y="715718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5A5A5"/>
              </a:buClr>
              <a:buSzPts val="1700"/>
              <a:buNone/>
              <a:defRPr b="1" i="0" sz="17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7" name="Google Shape;277;p36"/>
          <p:cNvSpPr txBox="1"/>
          <p:nvPr>
            <p:ph idx="4" type="body"/>
          </p:nvPr>
        </p:nvSpPr>
        <p:spPr>
          <a:xfrm>
            <a:off x="334736" y="1232305"/>
            <a:ext cx="4308900" cy="3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78" name="Google Shape;278;p36"/>
          <p:cNvSpPr/>
          <p:nvPr/>
        </p:nvSpPr>
        <p:spPr>
          <a:xfrm>
            <a:off x="4891489" y="2546962"/>
            <a:ext cx="3909600" cy="22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9" name="Google Shape;279;p36"/>
          <p:cNvSpPr txBox="1"/>
          <p:nvPr>
            <p:ph idx="5" type="body"/>
          </p:nvPr>
        </p:nvSpPr>
        <p:spPr>
          <a:xfrm>
            <a:off x="4891295" y="2546962"/>
            <a:ext cx="3909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80" name="Google Shape;280;p36"/>
          <p:cNvSpPr/>
          <p:nvPr/>
        </p:nvSpPr>
        <p:spPr>
          <a:xfrm>
            <a:off x="4891392" y="4227685"/>
            <a:ext cx="3909600" cy="22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1" name="Google Shape;281;p36"/>
          <p:cNvSpPr txBox="1"/>
          <p:nvPr>
            <p:ph idx="6" type="body"/>
          </p:nvPr>
        </p:nvSpPr>
        <p:spPr>
          <a:xfrm>
            <a:off x="4891295" y="4227685"/>
            <a:ext cx="3909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82" name="Google Shape;282;p36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922" y="4603138"/>
            <a:ext cx="375400" cy="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with 3 Photos">
  <p:cSld name="Chart with 3 Photos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/>
          <p:nvPr>
            <p:ph idx="2" type="pic"/>
          </p:nvPr>
        </p:nvSpPr>
        <p:spPr>
          <a:xfrm>
            <a:off x="4891489" y="1232305"/>
            <a:ext cx="3909600" cy="15417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Purdue Logo" id="286" name="Google Shape;286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735" y="4670836"/>
            <a:ext cx="1352392" cy="2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37"/>
          <p:cNvSpPr/>
          <p:nvPr>
            <p:ph idx="3" type="pic"/>
          </p:nvPr>
        </p:nvSpPr>
        <p:spPr>
          <a:xfrm>
            <a:off x="6965414" y="2913028"/>
            <a:ext cx="1835700" cy="15417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37"/>
          <p:cNvSpPr/>
          <p:nvPr>
            <p:ph idx="4" type="pic"/>
          </p:nvPr>
        </p:nvSpPr>
        <p:spPr>
          <a:xfrm>
            <a:off x="4891490" y="2909340"/>
            <a:ext cx="1896600" cy="154170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37"/>
          <p:cNvSpPr txBox="1"/>
          <p:nvPr>
            <p:ph idx="1" type="body"/>
          </p:nvPr>
        </p:nvSpPr>
        <p:spPr>
          <a:xfrm>
            <a:off x="342900" y="715718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5A5A5"/>
              </a:buClr>
              <a:buSzPts val="1700"/>
              <a:buNone/>
              <a:defRPr b="1" i="0" sz="17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37"/>
          <p:cNvSpPr txBox="1"/>
          <p:nvPr>
            <p:ph idx="5" type="body"/>
          </p:nvPr>
        </p:nvSpPr>
        <p:spPr>
          <a:xfrm>
            <a:off x="334736" y="1232305"/>
            <a:ext cx="4308900" cy="3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 sz="14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92" name="Google Shape;292;p37"/>
          <p:cNvSpPr/>
          <p:nvPr/>
        </p:nvSpPr>
        <p:spPr>
          <a:xfrm>
            <a:off x="4891489" y="2546962"/>
            <a:ext cx="3909600" cy="22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3" name="Google Shape;293;p37"/>
          <p:cNvSpPr txBox="1"/>
          <p:nvPr>
            <p:ph idx="6" type="body"/>
          </p:nvPr>
        </p:nvSpPr>
        <p:spPr>
          <a:xfrm>
            <a:off x="4928867" y="2546962"/>
            <a:ext cx="38721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94" name="Google Shape;294;p37"/>
          <p:cNvSpPr/>
          <p:nvPr/>
        </p:nvSpPr>
        <p:spPr>
          <a:xfrm>
            <a:off x="4884613" y="4223998"/>
            <a:ext cx="1884300" cy="22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5" name="Google Shape;295;p37"/>
          <p:cNvSpPr txBox="1"/>
          <p:nvPr>
            <p:ph idx="7" type="body"/>
          </p:nvPr>
        </p:nvSpPr>
        <p:spPr>
          <a:xfrm>
            <a:off x="4921991" y="4223998"/>
            <a:ext cx="1866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96" name="Google Shape;296;p37"/>
          <p:cNvSpPr/>
          <p:nvPr/>
        </p:nvSpPr>
        <p:spPr>
          <a:xfrm>
            <a:off x="6965413" y="4231277"/>
            <a:ext cx="1824000" cy="22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7" name="Google Shape;297;p37"/>
          <p:cNvSpPr txBox="1"/>
          <p:nvPr>
            <p:ph idx="8" type="body"/>
          </p:nvPr>
        </p:nvSpPr>
        <p:spPr>
          <a:xfrm>
            <a:off x="7002791" y="4231277"/>
            <a:ext cx="1806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98" name="Google Shape;298;p37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022" y="4593688"/>
            <a:ext cx="375400" cy="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- 3 Blocks - Gold">
  <p:cSld name="Comparison - 3 Blocks - Gold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/>
          <p:nvPr/>
        </p:nvSpPr>
        <p:spPr>
          <a:xfrm>
            <a:off x="5953662" y="986919"/>
            <a:ext cx="2489700" cy="338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2" name="Google Shape;302;p38"/>
          <p:cNvSpPr/>
          <p:nvPr/>
        </p:nvSpPr>
        <p:spPr>
          <a:xfrm>
            <a:off x="3315523" y="986920"/>
            <a:ext cx="2489700" cy="338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3" name="Google Shape;303;p38"/>
          <p:cNvSpPr/>
          <p:nvPr/>
        </p:nvSpPr>
        <p:spPr>
          <a:xfrm>
            <a:off x="677383" y="986921"/>
            <a:ext cx="2489700" cy="338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677435" y="1077350"/>
            <a:ext cx="2489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5" name="Google Shape;305;p38"/>
          <p:cNvSpPr txBox="1"/>
          <p:nvPr>
            <p:ph idx="2" type="body"/>
          </p:nvPr>
        </p:nvSpPr>
        <p:spPr>
          <a:xfrm>
            <a:off x="3315769" y="1077350"/>
            <a:ext cx="2489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6" name="Google Shape;306;p38"/>
          <p:cNvSpPr txBox="1"/>
          <p:nvPr>
            <p:ph idx="3" type="body"/>
          </p:nvPr>
        </p:nvSpPr>
        <p:spPr>
          <a:xfrm>
            <a:off x="5953908" y="1075437"/>
            <a:ext cx="2489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7" name="Google Shape;307;p38"/>
          <p:cNvSpPr txBox="1"/>
          <p:nvPr>
            <p:ph idx="4" type="body"/>
          </p:nvPr>
        </p:nvSpPr>
        <p:spPr>
          <a:xfrm>
            <a:off x="826263" y="1530503"/>
            <a:ext cx="22134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08" name="Google Shape;308;p38"/>
          <p:cNvSpPr txBox="1"/>
          <p:nvPr>
            <p:ph idx="5" type="body"/>
          </p:nvPr>
        </p:nvSpPr>
        <p:spPr>
          <a:xfrm>
            <a:off x="3453660" y="1548943"/>
            <a:ext cx="22134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09" name="Google Shape;309;p38"/>
          <p:cNvSpPr/>
          <p:nvPr>
            <p:ph idx="6" type="pic"/>
          </p:nvPr>
        </p:nvSpPr>
        <p:spPr>
          <a:xfrm>
            <a:off x="826263" y="3034367"/>
            <a:ext cx="2213400" cy="11667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38"/>
          <p:cNvSpPr/>
          <p:nvPr>
            <p:ph idx="7" type="pic"/>
          </p:nvPr>
        </p:nvSpPr>
        <p:spPr>
          <a:xfrm>
            <a:off x="3464596" y="3034367"/>
            <a:ext cx="2213400" cy="11667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38"/>
          <p:cNvSpPr/>
          <p:nvPr>
            <p:ph idx="8" type="pic"/>
          </p:nvPr>
        </p:nvSpPr>
        <p:spPr>
          <a:xfrm>
            <a:off x="6102736" y="3032454"/>
            <a:ext cx="2213400" cy="11667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8"/>
          <p:cNvSpPr txBox="1"/>
          <p:nvPr>
            <p:ph idx="9" type="body"/>
          </p:nvPr>
        </p:nvSpPr>
        <p:spPr>
          <a:xfrm>
            <a:off x="6097061" y="1553568"/>
            <a:ext cx="22134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descr="Purdue Logo" id="313" name="Google Shape;31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735" y="4670836"/>
            <a:ext cx="1352392" cy="2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520" y="4670825"/>
            <a:ext cx="915847" cy="2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3922" y="4603138"/>
            <a:ext cx="375400" cy="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Caption - Black Diagonal">
  <p:cSld name="Photo with Caption - Black Diagonal"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/>
          <p:nvPr>
            <p:ph idx="2" type="pic"/>
          </p:nvPr>
        </p:nvSpPr>
        <p:spPr>
          <a:xfrm>
            <a:off x="4207789" y="-7143"/>
            <a:ext cx="4936200" cy="51621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39"/>
          <p:cNvSpPr/>
          <p:nvPr/>
        </p:nvSpPr>
        <p:spPr>
          <a:xfrm>
            <a:off x="0" y="-7080"/>
            <a:ext cx="5463152" cy="5162204"/>
          </a:xfrm>
          <a:custGeom>
            <a:rect b="b" l="l" r="r" t="t"/>
            <a:pathLst>
              <a:path extrusionOk="0" h="6882938" w="7284203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1" name="Google Shape;321;p39"/>
          <p:cNvSpPr txBox="1"/>
          <p:nvPr>
            <p:ph type="title"/>
          </p:nvPr>
        </p:nvSpPr>
        <p:spPr>
          <a:xfrm>
            <a:off x="856504" y="668365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39"/>
          <p:cNvSpPr txBox="1"/>
          <p:nvPr>
            <p:ph idx="1" type="body"/>
          </p:nvPr>
        </p:nvSpPr>
        <p:spPr>
          <a:xfrm>
            <a:off x="856504" y="1868515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23" name="Google Shape;323;p39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Caption - White Diagonal">
  <p:cSld name="Photo with Caption - White Diagonal">
    <p:bg>
      <p:bgPr>
        <a:solidFill>
          <a:schemeClr val="lt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/>
          <p:nvPr>
            <p:ph idx="2" type="pic"/>
          </p:nvPr>
        </p:nvSpPr>
        <p:spPr>
          <a:xfrm>
            <a:off x="4207789" y="-7144"/>
            <a:ext cx="4936200" cy="5162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0"/>
          <p:cNvSpPr/>
          <p:nvPr/>
        </p:nvSpPr>
        <p:spPr>
          <a:xfrm>
            <a:off x="0" y="0"/>
            <a:ext cx="5463152" cy="5162204"/>
          </a:xfrm>
          <a:custGeom>
            <a:rect b="b" l="l" r="r" t="t"/>
            <a:pathLst>
              <a:path extrusionOk="0" h="6882938" w="7284203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7" name="Google Shape;327;p40"/>
          <p:cNvSpPr txBox="1"/>
          <p:nvPr>
            <p:ph type="title"/>
          </p:nvPr>
        </p:nvSpPr>
        <p:spPr>
          <a:xfrm>
            <a:off x="856504" y="668365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856504" y="1868515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29" name="Google Shape;329;p40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Gold">
  <p:cSld name="End Slide - Gold">
    <p:bg>
      <p:bgPr>
        <a:solidFill>
          <a:schemeClr val="accen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7600" y="0"/>
            <a:ext cx="16764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rdue Logo" id="332" name="Google Shape;33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607" y="4317117"/>
            <a:ext cx="2031902" cy="36370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1"/>
          <p:cNvSpPr txBox="1"/>
          <p:nvPr>
            <p:ph type="title"/>
          </p:nvPr>
        </p:nvSpPr>
        <p:spPr>
          <a:xfrm>
            <a:off x="603803" y="1849710"/>
            <a:ext cx="5986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41"/>
          <p:cNvSpPr txBox="1"/>
          <p:nvPr>
            <p:ph idx="1" type="body"/>
          </p:nvPr>
        </p:nvSpPr>
        <p:spPr>
          <a:xfrm>
            <a:off x="693254" y="2575508"/>
            <a:ext cx="59058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5" name="Google Shape;33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1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51064" y="894522"/>
            <a:ext cx="8450100" cy="3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2.jpg"/><Relationship Id="rId5" Type="http://schemas.openxmlformats.org/officeDocument/2006/relationships/image" Target="../media/image9.jpg"/><Relationship Id="rId6" Type="http://schemas.openxmlformats.org/officeDocument/2006/relationships/image" Target="../media/image16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2.jpg"/><Relationship Id="rId9" Type="http://schemas.openxmlformats.org/officeDocument/2006/relationships/image" Target="../media/image14.png"/><Relationship Id="rId5" Type="http://schemas.openxmlformats.org/officeDocument/2006/relationships/image" Target="../media/image9.jpg"/><Relationship Id="rId6" Type="http://schemas.openxmlformats.org/officeDocument/2006/relationships/image" Target="../media/image16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39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image" Target="../media/image33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22.png"/><Relationship Id="rId8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4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2.png"/><Relationship Id="rId4" Type="http://schemas.openxmlformats.org/officeDocument/2006/relationships/image" Target="../media/image1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2.png"/><Relationship Id="rId4" Type="http://schemas.openxmlformats.org/officeDocument/2006/relationships/image" Target="../media/image1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9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2.jpg"/><Relationship Id="rId5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/>
          <p:nvPr>
            <p:ph type="title"/>
          </p:nvPr>
        </p:nvSpPr>
        <p:spPr>
          <a:xfrm>
            <a:off x="767450" y="884600"/>
            <a:ext cx="61191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/>
              <a:t>LEMIX: Enabling Testing of Embedded Applications as Linux Applications</a:t>
            </a:r>
            <a:endParaRPr sz="3200"/>
          </a:p>
        </p:txBody>
      </p:sp>
      <p:sp>
        <p:nvSpPr>
          <p:cNvPr id="342" name="Google Shape;342;p42"/>
          <p:cNvSpPr txBox="1"/>
          <p:nvPr>
            <p:ph idx="1" type="body"/>
          </p:nvPr>
        </p:nvSpPr>
        <p:spPr>
          <a:xfrm>
            <a:off x="767450" y="2743588"/>
            <a:ext cx="58227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500" u="sng">
                <a:solidFill>
                  <a:schemeClr val="lt1"/>
                </a:solidFill>
              </a:rPr>
              <a:t>Sai Ritvik Tanksalkar</a:t>
            </a:r>
            <a:r>
              <a:rPr lang="en-GB" sz="1500"/>
              <a:t>, </a:t>
            </a:r>
            <a:r>
              <a:rPr lang="en-GB" sz="1500"/>
              <a:t>Siddharth Muralee, Srihari Danduri, Paschal Amusuo, James C Davis, Antonio Bianchi and Aravind Kumar Machiry</a:t>
            </a:r>
            <a:endParaRPr sz="15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t/>
            </a:r>
            <a:endParaRPr sz="1600"/>
          </a:p>
        </p:txBody>
      </p:sp>
      <p:sp>
        <p:nvSpPr>
          <p:cNvPr id="343" name="Google Shape;343;p42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4" name="Google Shape;3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275" y="4075700"/>
            <a:ext cx="706950" cy="7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3487" y="3944687"/>
            <a:ext cx="593874" cy="9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1650" y="3944675"/>
            <a:ext cx="2532100" cy="9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8412" y="4049492"/>
            <a:ext cx="756825" cy="75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Diversity of Embedded Software</a:t>
            </a:r>
            <a:endParaRPr/>
          </a:p>
        </p:txBody>
      </p:sp>
      <p:sp>
        <p:nvSpPr>
          <p:cNvPr id="514" name="Google Shape;514;p51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15" name="Google Shape;515;p51"/>
          <p:cNvGrpSpPr/>
          <p:nvPr/>
        </p:nvGrpSpPr>
        <p:grpSpPr>
          <a:xfrm>
            <a:off x="486918" y="1351240"/>
            <a:ext cx="4045991" cy="1205259"/>
            <a:chOff x="2785261" y="3521938"/>
            <a:chExt cx="3336900" cy="940800"/>
          </a:xfrm>
        </p:grpSpPr>
        <p:grpSp>
          <p:nvGrpSpPr>
            <p:cNvPr id="516" name="Google Shape;516;p51"/>
            <p:cNvGrpSpPr/>
            <p:nvPr/>
          </p:nvGrpSpPr>
          <p:grpSpPr>
            <a:xfrm>
              <a:off x="2785261" y="3521938"/>
              <a:ext cx="3336900" cy="940800"/>
              <a:chOff x="2903574" y="580763"/>
              <a:chExt cx="3336900" cy="940800"/>
            </a:xfrm>
          </p:grpSpPr>
          <p:sp>
            <p:nvSpPr>
              <p:cNvPr id="517" name="Google Shape;517;p51"/>
              <p:cNvSpPr/>
              <p:nvPr/>
            </p:nvSpPr>
            <p:spPr>
              <a:xfrm>
                <a:off x="2903574" y="580763"/>
                <a:ext cx="3336900" cy="940800"/>
              </a:xfrm>
              <a:prstGeom prst="roundRect">
                <a:avLst>
                  <a:gd fmla="val 24041" name="adj"/>
                </a:avLst>
              </a:prstGeom>
              <a:solidFill>
                <a:srgbClr val="FFF5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sp>
            <p:nvSpPr>
              <p:cNvPr id="518" name="Google Shape;518;p51"/>
              <p:cNvSpPr txBox="1"/>
              <p:nvPr/>
            </p:nvSpPr>
            <p:spPr>
              <a:xfrm>
                <a:off x="3409409" y="655851"/>
                <a:ext cx="1222800" cy="53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75" lIns="18275" spcFirstLastPara="1" rIns="18275" wrap="square" tIns="18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600">
                    <a:solidFill>
                      <a:srgbClr val="422C1A"/>
                    </a:solidFill>
                    <a:latin typeface="Onest Thin"/>
                    <a:ea typeface="Onest Thin"/>
                    <a:cs typeface="Onest Thin"/>
                    <a:sym typeface="Onest Thin"/>
                  </a:rPr>
                  <a:t>50+</a:t>
                </a:r>
                <a:endParaRPr sz="3600">
                  <a:solidFill>
                    <a:srgbClr val="422C1A"/>
                  </a:solidFill>
                  <a:latin typeface="Onest Thin"/>
                  <a:ea typeface="Onest Thin"/>
                  <a:cs typeface="Onest Thin"/>
                  <a:sym typeface="Onest Thin"/>
                </a:endParaRPr>
              </a:p>
            </p:txBody>
          </p:sp>
          <p:sp>
            <p:nvSpPr>
              <p:cNvPr id="519" name="Google Shape;519;p51"/>
              <p:cNvSpPr txBox="1"/>
              <p:nvPr/>
            </p:nvSpPr>
            <p:spPr>
              <a:xfrm>
                <a:off x="3073312" y="1185271"/>
                <a:ext cx="1872000" cy="1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75" lIns="18275" spcFirstLastPara="1" rIns="18275" wrap="square" tIns="18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500">
                    <a:solidFill>
                      <a:srgbClr val="422C1A"/>
                    </a:solidFill>
                    <a:latin typeface="Onest"/>
                    <a:ea typeface="Onest"/>
                    <a:cs typeface="Onest"/>
                    <a:sym typeface="Onest"/>
                  </a:rPr>
                  <a:t>Billion Devices in use.</a:t>
                </a:r>
                <a:endParaRPr b="1" sz="1500">
                  <a:solidFill>
                    <a:srgbClr val="422C1A"/>
                  </a:solidFill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</p:grpSp>
        <p:pic>
          <p:nvPicPr>
            <p:cNvPr id="520" name="Google Shape;520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60100" y="3698550"/>
              <a:ext cx="365474" cy="365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lack and silver computer microchips (Provided by Getty Images)" id="521" name="Google Shape;521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74900" y="3636075"/>
              <a:ext cx="890900" cy="71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2" name="Google Shape;522;p51"/>
          <p:cNvGrpSpPr/>
          <p:nvPr/>
        </p:nvGrpSpPr>
        <p:grpSpPr>
          <a:xfrm>
            <a:off x="4657914" y="1351444"/>
            <a:ext cx="4045991" cy="1205259"/>
            <a:chOff x="2899307" y="2101349"/>
            <a:chExt cx="3336900" cy="940800"/>
          </a:xfrm>
        </p:grpSpPr>
        <p:pic>
          <p:nvPicPr>
            <p:cNvPr id="523" name="Google Shape;523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0975" y="2246138"/>
              <a:ext cx="365474" cy="3654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4" name="Google Shape;524;p51"/>
            <p:cNvGrpSpPr/>
            <p:nvPr/>
          </p:nvGrpSpPr>
          <p:grpSpPr>
            <a:xfrm>
              <a:off x="2899307" y="2101349"/>
              <a:ext cx="3336900" cy="940800"/>
              <a:chOff x="2785261" y="3521938"/>
              <a:chExt cx="3336900" cy="940800"/>
            </a:xfrm>
          </p:grpSpPr>
          <p:grpSp>
            <p:nvGrpSpPr>
              <p:cNvPr id="525" name="Google Shape;525;p51"/>
              <p:cNvGrpSpPr/>
              <p:nvPr/>
            </p:nvGrpSpPr>
            <p:grpSpPr>
              <a:xfrm>
                <a:off x="2785261" y="3521938"/>
                <a:ext cx="3336900" cy="940800"/>
                <a:chOff x="2903574" y="580763"/>
                <a:chExt cx="3336900" cy="940800"/>
              </a:xfrm>
            </p:grpSpPr>
            <p:sp>
              <p:nvSpPr>
                <p:cNvPr id="526" name="Google Shape;526;p51"/>
                <p:cNvSpPr/>
                <p:nvPr/>
              </p:nvSpPr>
              <p:spPr>
                <a:xfrm>
                  <a:off x="2903574" y="580763"/>
                  <a:ext cx="3336900" cy="940800"/>
                </a:xfrm>
                <a:prstGeom prst="roundRect">
                  <a:avLst>
                    <a:gd fmla="val 24041" name="adj"/>
                  </a:avLst>
                </a:prstGeom>
                <a:solidFill>
                  <a:srgbClr val="FFF5D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527" name="Google Shape;527;p51"/>
                <p:cNvSpPr txBox="1"/>
                <p:nvPr/>
              </p:nvSpPr>
              <p:spPr>
                <a:xfrm>
                  <a:off x="3409409" y="655851"/>
                  <a:ext cx="1222800" cy="53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18275" lIns="18275" spcFirstLastPara="1" rIns="18275" wrap="square" tIns="182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3600">
                      <a:solidFill>
                        <a:srgbClr val="422C1A"/>
                      </a:solidFill>
                      <a:latin typeface="Onest Thin"/>
                      <a:ea typeface="Onest Thin"/>
                      <a:cs typeface="Onest Thin"/>
                      <a:sym typeface="Onest Thin"/>
                    </a:rPr>
                    <a:t>25+</a:t>
                  </a:r>
                  <a:endParaRPr sz="3600">
                    <a:solidFill>
                      <a:srgbClr val="422C1A"/>
                    </a:solidFill>
                    <a:latin typeface="Onest Thin"/>
                    <a:ea typeface="Onest Thin"/>
                    <a:cs typeface="Onest Thin"/>
                    <a:sym typeface="Onest Thin"/>
                  </a:endParaRPr>
                </a:p>
              </p:txBody>
            </p:sp>
            <p:sp>
              <p:nvSpPr>
                <p:cNvPr id="528" name="Google Shape;528;p51"/>
                <p:cNvSpPr txBox="1"/>
                <p:nvPr/>
              </p:nvSpPr>
              <p:spPr>
                <a:xfrm>
                  <a:off x="3073312" y="1185276"/>
                  <a:ext cx="1618200" cy="175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18275" lIns="18275" spcFirstLastPara="1" rIns="18275" wrap="square" tIns="182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1500">
                      <a:solidFill>
                        <a:srgbClr val="422C1A"/>
                      </a:solidFill>
                      <a:latin typeface="Onest"/>
                      <a:ea typeface="Onest"/>
                      <a:cs typeface="Onest"/>
                      <a:sym typeface="Onest"/>
                    </a:rPr>
                    <a:t>Diverse ISAs</a:t>
                  </a:r>
                  <a:endParaRPr b="1" sz="1500">
                    <a:solidFill>
                      <a:srgbClr val="422C1A"/>
                    </a:solidFill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</p:grpSp>
          <p:pic>
            <p:nvPicPr>
              <p:cNvPr id="529" name="Google Shape;529;p5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860100" y="3698550"/>
                <a:ext cx="365474" cy="3654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Phone Makes ARM Most Expensive Chip Takeover Target (Provided by Bloomberg via Getty Images)" id="530" name="Google Shape;530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42650" y="2260277"/>
              <a:ext cx="890900" cy="5224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1" name="Google Shape;531;p51"/>
          <p:cNvGrpSpPr/>
          <p:nvPr/>
        </p:nvGrpSpPr>
        <p:grpSpPr>
          <a:xfrm>
            <a:off x="486904" y="2789680"/>
            <a:ext cx="4102897" cy="1230087"/>
            <a:chOff x="2899296" y="3101425"/>
            <a:chExt cx="3383832" cy="983755"/>
          </a:xfrm>
        </p:grpSpPr>
        <p:pic>
          <p:nvPicPr>
            <p:cNvPr id="532" name="Google Shape;532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61531" y="3101425"/>
              <a:ext cx="475027" cy="7125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3" name="Google Shape;533;p51"/>
            <p:cNvGrpSpPr/>
            <p:nvPr/>
          </p:nvGrpSpPr>
          <p:grpSpPr>
            <a:xfrm>
              <a:off x="2899307" y="3124499"/>
              <a:ext cx="3383821" cy="960680"/>
              <a:chOff x="2903574" y="580763"/>
              <a:chExt cx="3383821" cy="960680"/>
            </a:xfrm>
          </p:grpSpPr>
          <p:sp>
            <p:nvSpPr>
              <p:cNvPr id="534" name="Google Shape;534;p51"/>
              <p:cNvSpPr/>
              <p:nvPr/>
            </p:nvSpPr>
            <p:spPr>
              <a:xfrm>
                <a:off x="2903574" y="580763"/>
                <a:ext cx="3336900" cy="940800"/>
              </a:xfrm>
              <a:prstGeom prst="roundRect">
                <a:avLst>
                  <a:gd fmla="val 24041" name="adj"/>
                </a:avLst>
              </a:prstGeom>
              <a:solidFill>
                <a:srgbClr val="FFF5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sp>
            <p:nvSpPr>
              <p:cNvPr id="535" name="Google Shape;535;p51"/>
              <p:cNvSpPr txBox="1"/>
              <p:nvPr/>
            </p:nvSpPr>
            <p:spPr>
              <a:xfrm>
                <a:off x="3409409" y="655851"/>
                <a:ext cx="1222800" cy="53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75" lIns="18275" spcFirstLastPara="1" rIns="18275" wrap="square" tIns="18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600">
                    <a:solidFill>
                      <a:srgbClr val="422C1A"/>
                    </a:solidFill>
                    <a:latin typeface="Onest Thin"/>
                    <a:ea typeface="Onest Thin"/>
                    <a:cs typeface="Onest Thin"/>
                    <a:sym typeface="Onest Thin"/>
                  </a:rPr>
                  <a:t>80%</a:t>
                </a:r>
                <a:endParaRPr sz="3600">
                  <a:solidFill>
                    <a:srgbClr val="422C1A"/>
                  </a:solidFill>
                  <a:latin typeface="Onest Thin"/>
                  <a:ea typeface="Onest Thin"/>
                  <a:cs typeface="Onest Thin"/>
                  <a:sym typeface="Onest Thin"/>
                </a:endParaRPr>
              </a:p>
            </p:txBody>
          </p:sp>
          <p:sp>
            <p:nvSpPr>
              <p:cNvPr id="536" name="Google Shape;536;p51"/>
              <p:cNvSpPr txBox="1"/>
              <p:nvPr/>
            </p:nvSpPr>
            <p:spPr>
              <a:xfrm>
                <a:off x="2950495" y="1188043"/>
                <a:ext cx="33369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75" lIns="18275" spcFirstLastPara="1" rIns="18275" wrap="square" tIns="18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500">
                    <a:solidFill>
                      <a:srgbClr val="422C1A"/>
                    </a:solidFill>
                    <a:latin typeface="Onest"/>
                    <a:ea typeface="Onest"/>
                    <a:cs typeface="Onest"/>
                    <a:sym typeface="Onest"/>
                  </a:rPr>
                  <a:t>Embedded Software in Unsafe Languages.</a:t>
                </a:r>
                <a:endParaRPr b="1" sz="1500">
                  <a:solidFill>
                    <a:srgbClr val="422C1A"/>
                  </a:solidFill>
                  <a:latin typeface="Onest"/>
                  <a:ea typeface="Onest"/>
                  <a:cs typeface="Onest"/>
                  <a:sym typeface="Ones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422C1A"/>
                  </a:solidFill>
                  <a:latin typeface="Onest Light"/>
                  <a:ea typeface="Onest Light"/>
                  <a:cs typeface="Onest Light"/>
                  <a:sym typeface="Onest Light"/>
                </a:endParaRPr>
              </a:p>
            </p:txBody>
          </p:sp>
        </p:grpSp>
        <p:pic>
          <p:nvPicPr>
            <p:cNvPr id="537" name="Google Shape;537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99296" y="3124508"/>
              <a:ext cx="475027" cy="712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98057" y="3392011"/>
              <a:ext cx="247530" cy="26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54748" y="3212475"/>
              <a:ext cx="266725" cy="29439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2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Diversity of Embedded Software</a:t>
            </a:r>
            <a:endParaRPr/>
          </a:p>
        </p:txBody>
      </p:sp>
      <p:sp>
        <p:nvSpPr>
          <p:cNvPr id="545" name="Google Shape;545;p52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46" name="Google Shape;546;p52"/>
          <p:cNvGrpSpPr/>
          <p:nvPr/>
        </p:nvGrpSpPr>
        <p:grpSpPr>
          <a:xfrm>
            <a:off x="486918" y="1351240"/>
            <a:ext cx="4045991" cy="1205259"/>
            <a:chOff x="2785261" y="3521938"/>
            <a:chExt cx="3336900" cy="940800"/>
          </a:xfrm>
        </p:grpSpPr>
        <p:grpSp>
          <p:nvGrpSpPr>
            <p:cNvPr id="547" name="Google Shape;547;p52"/>
            <p:cNvGrpSpPr/>
            <p:nvPr/>
          </p:nvGrpSpPr>
          <p:grpSpPr>
            <a:xfrm>
              <a:off x="2785261" y="3521938"/>
              <a:ext cx="3336900" cy="940800"/>
              <a:chOff x="2903574" y="580763"/>
              <a:chExt cx="3336900" cy="940800"/>
            </a:xfrm>
          </p:grpSpPr>
          <p:sp>
            <p:nvSpPr>
              <p:cNvPr id="548" name="Google Shape;548;p52"/>
              <p:cNvSpPr/>
              <p:nvPr/>
            </p:nvSpPr>
            <p:spPr>
              <a:xfrm>
                <a:off x="2903574" y="580763"/>
                <a:ext cx="3336900" cy="940800"/>
              </a:xfrm>
              <a:prstGeom prst="roundRect">
                <a:avLst>
                  <a:gd fmla="val 24041" name="adj"/>
                </a:avLst>
              </a:prstGeom>
              <a:solidFill>
                <a:srgbClr val="FFF5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sp>
            <p:nvSpPr>
              <p:cNvPr id="549" name="Google Shape;549;p52"/>
              <p:cNvSpPr txBox="1"/>
              <p:nvPr/>
            </p:nvSpPr>
            <p:spPr>
              <a:xfrm>
                <a:off x="3409409" y="655851"/>
                <a:ext cx="1222800" cy="53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75" lIns="18275" spcFirstLastPara="1" rIns="18275" wrap="square" tIns="18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600">
                    <a:solidFill>
                      <a:srgbClr val="422C1A"/>
                    </a:solidFill>
                    <a:latin typeface="Onest Thin"/>
                    <a:ea typeface="Onest Thin"/>
                    <a:cs typeface="Onest Thin"/>
                    <a:sym typeface="Onest Thin"/>
                  </a:rPr>
                  <a:t>50+</a:t>
                </a:r>
                <a:endParaRPr sz="3600">
                  <a:solidFill>
                    <a:srgbClr val="422C1A"/>
                  </a:solidFill>
                  <a:latin typeface="Onest Thin"/>
                  <a:ea typeface="Onest Thin"/>
                  <a:cs typeface="Onest Thin"/>
                  <a:sym typeface="Onest Thin"/>
                </a:endParaRPr>
              </a:p>
            </p:txBody>
          </p:sp>
          <p:sp>
            <p:nvSpPr>
              <p:cNvPr id="550" name="Google Shape;550;p52"/>
              <p:cNvSpPr txBox="1"/>
              <p:nvPr/>
            </p:nvSpPr>
            <p:spPr>
              <a:xfrm>
                <a:off x="3073312" y="1185271"/>
                <a:ext cx="1872000" cy="1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75" lIns="18275" spcFirstLastPara="1" rIns="18275" wrap="square" tIns="18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500">
                    <a:solidFill>
                      <a:srgbClr val="422C1A"/>
                    </a:solidFill>
                    <a:latin typeface="Onest"/>
                    <a:ea typeface="Onest"/>
                    <a:cs typeface="Onest"/>
                    <a:sym typeface="Onest"/>
                  </a:rPr>
                  <a:t>Billion Devices in use.</a:t>
                </a:r>
                <a:endParaRPr b="1" sz="1500">
                  <a:solidFill>
                    <a:srgbClr val="422C1A"/>
                  </a:solidFill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</p:grpSp>
        <p:pic>
          <p:nvPicPr>
            <p:cNvPr id="551" name="Google Shape;551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60100" y="3698550"/>
              <a:ext cx="365474" cy="365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lack and silver computer microchips (Provided by Getty Images)" id="552" name="Google Shape;552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74900" y="3636075"/>
              <a:ext cx="890900" cy="71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3" name="Google Shape;553;p52"/>
          <p:cNvGrpSpPr/>
          <p:nvPr/>
        </p:nvGrpSpPr>
        <p:grpSpPr>
          <a:xfrm>
            <a:off x="4657914" y="1351444"/>
            <a:ext cx="4045991" cy="1205259"/>
            <a:chOff x="2899307" y="2101349"/>
            <a:chExt cx="3336900" cy="940800"/>
          </a:xfrm>
        </p:grpSpPr>
        <p:pic>
          <p:nvPicPr>
            <p:cNvPr id="554" name="Google Shape;554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0975" y="2246138"/>
              <a:ext cx="365474" cy="3654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5" name="Google Shape;555;p52"/>
            <p:cNvGrpSpPr/>
            <p:nvPr/>
          </p:nvGrpSpPr>
          <p:grpSpPr>
            <a:xfrm>
              <a:off x="2899307" y="2101349"/>
              <a:ext cx="3336900" cy="940800"/>
              <a:chOff x="2785261" y="3521938"/>
              <a:chExt cx="3336900" cy="940800"/>
            </a:xfrm>
          </p:grpSpPr>
          <p:grpSp>
            <p:nvGrpSpPr>
              <p:cNvPr id="556" name="Google Shape;556;p52"/>
              <p:cNvGrpSpPr/>
              <p:nvPr/>
            </p:nvGrpSpPr>
            <p:grpSpPr>
              <a:xfrm>
                <a:off x="2785261" y="3521938"/>
                <a:ext cx="3336900" cy="940800"/>
                <a:chOff x="2903574" y="580763"/>
                <a:chExt cx="3336900" cy="940800"/>
              </a:xfrm>
            </p:grpSpPr>
            <p:sp>
              <p:nvSpPr>
                <p:cNvPr id="557" name="Google Shape;557;p52"/>
                <p:cNvSpPr/>
                <p:nvPr/>
              </p:nvSpPr>
              <p:spPr>
                <a:xfrm>
                  <a:off x="2903574" y="580763"/>
                  <a:ext cx="3336900" cy="940800"/>
                </a:xfrm>
                <a:prstGeom prst="roundRect">
                  <a:avLst>
                    <a:gd fmla="val 24041" name="adj"/>
                  </a:avLst>
                </a:prstGeom>
                <a:solidFill>
                  <a:srgbClr val="FFF5D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558" name="Google Shape;558;p52"/>
                <p:cNvSpPr txBox="1"/>
                <p:nvPr/>
              </p:nvSpPr>
              <p:spPr>
                <a:xfrm>
                  <a:off x="3409409" y="655851"/>
                  <a:ext cx="1222800" cy="53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18275" lIns="18275" spcFirstLastPara="1" rIns="18275" wrap="square" tIns="182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3600">
                      <a:solidFill>
                        <a:srgbClr val="422C1A"/>
                      </a:solidFill>
                      <a:latin typeface="Onest Thin"/>
                      <a:ea typeface="Onest Thin"/>
                      <a:cs typeface="Onest Thin"/>
                      <a:sym typeface="Onest Thin"/>
                    </a:rPr>
                    <a:t>25+</a:t>
                  </a:r>
                  <a:endParaRPr sz="3600">
                    <a:solidFill>
                      <a:srgbClr val="422C1A"/>
                    </a:solidFill>
                    <a:latin typeface="Onest Thin"/>
                    <a:ea typeface="Onest Thin"/>
                    <a:cs typeface="Onest Thin"/>
                    <a:sym typeface="Onest Thin"/>
                  </a:endParaRPr>
                </a:p>
              </p:txBody>
            </p:sp>
            <p:sp>
              <p:nvSpPr>
                <p:cNvPr id="559" name="Google Shape;559;p52"/>
                <p:cNvSpPr txBox="1"/>
                <p:nvPr/>
              </p:nvSpPr>
              <p:spPr>
                <a:xfrm>
                  <a:off x="3073312" y="1185276"/>
                  <a:ext cx="1618200" cy="175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18275" lIns="18275" spcFirstLastPara="1" rIns="18275" wrap="square" tIns="182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1500">
                      <a:solidFill>
                        <a:srgbClr val="422C1A"/>
                      </a:solidFill>
                      <a:latin typeface="Onest"/>
                      <a:ea typeface="Onest"/>
                      <a:cs typeface="Onest"/>
                      <a:sym typeface="Onest"/>
                    </a:rPr>
                    <a:t>Diverse ISAs</a:t>
                  </a:r>
                  <a:endParaRPr b="1" sz="1500">
                    <a:solidFill>
                      <a:srgbClr val="422C1A"/>
                    </a:solidFill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</p:grpSp>
          <p:pic>
            <p:nvPicPr>
              <p:cNvPr id="560" name="Google Shape;560;p5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860100" y="3698550"/>
                <a:ext cx="365474" cy="3654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Phone Makes ARM Most Expensive Chip Takeover Target (Provided by Bloomberg via Getty Images)" id="561" name="Google Shape;561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42650" y="2260277"/>
              <a:ext cx="890900" cy="5224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2" name="Google Shape;562;p52"/>
          <p:cNvGrpSpPr/>
          <p:nvPr/>
        </p:nvGrpSpPr>
        <p:grpSpPr>
          <a:xfrm>
            <a:off x="486904" y="2789680"/>
            <a:ext cx="4102897" cy="1230087"/>
            <a:chOff x="2899296" y="3101425"/>
            <a:chExt cx="3383832" cy="983755"/>
          </a:xfrm>
        </p:grpSpPr>
        <p:pic>
          <p:nvPicPr>
            <p:cNvPr id="563" name="Google Shape;563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61531" y="3101425"/>
              <a:ext cx="475027" cy="7125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4" name="Google Shape;564;p52"/>
            <p:cNvGrpSpPr/>
            <p:nvPr/>
          </p:nvGrpSpPr>
          <p:grpSpPr>
            <a:xfrm>
              <a:off x="2899307" y="3124499"/>
              <a:ext cx="3383821" cy="960680"/>
              <a:chOff x="2903574" y="580763"/>
              <a:chExt cx="3383821" cy="960680"/>
            </a:xfrm>
          </p:grpSpPr>
          <p:sp>
            <p:nvSpPr>
              <p:cNvPr id="565" name="Google Shape;565;p52"/>
              <p:cNvSpPr/>
              <p:nvPr/>
            </p:nvSpPr>
            <p:spPr>
              <a:xfrm>
                <a:off x="2903574" y="580763"/>
                <a:ext cx="3336900" cy="940800"/>
              </a:xfrm>
              <a:prstGeom prst="roundRect">
                <a:avLst>
                  <a:gd fmla="val 24041" name="adj"/>
                </a:avLst>
              </a:prstGeom>
              <a:solidFill>
                <a:srgbClr val="FFF5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sp>
            <p:nvSpPr>
              <p:cNvPr id="566" name="Google Shape;566;p52"/>
              <p:cNvSpPr txBox="1"/>
              <p:nvPr/>
            </p:nvSpPr>
            <p:spPr>
              <a:xfrm>
                <a:off x="3409409" y="655851"/>
                <a:ext cx="1222800" cy="53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75" lIns="18275" spcFirstLastPara="1" rIns="18275" wrap="square" tIns="18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600">
                    <a:solidFill>
                      <a:srgbClr val="422C1A"/>
                    </a:solidFill>
                    <a:latin typeface="Onest Thin"/>
                    <a:ea typeface="Onest Thin"/>
                    <a:cs typeface="Onest Thin"/>
                    <a:sym typeface="Onest Thin"/>
                  </a:rPr>
                  <a:t>80%</a:t>
                </a:r>
                <a:endParaRPr sz="3600">
                  <a:solidFill>
                    <a:srgbClr val="422C1A"/>
                  </a:solidFill>
                  <a:latin typeface="Onest Thin"/>
                  <a:ea typeface="Onest Thin"/>
                  <a:cs typeface="Onest Thin"/>
                  <a:sym typeface="Onest Thin"/>
                </a:endParaRPr>
              </a:p>
            </p:txBody>
          </p:sp>
          <p:sp>
            <p:nvSpPr>
              <p:cNvPr id="567" name="Google Shape;567;p52"/>
              <p:cNvSpPr txBox="1"/>
              <p:nvPr/>
            </p:nvSpPr>
            <p:spPr>
              <a:xfrm>
                <a:off x="2950495" y="1188043"/>
                <a:ext cx="33369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75" lIns="18275" spcFirstLastPara="1" rIns="18275" wrap="square" tIns="18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500">
                    <a:solidFill>
                      <a:srgbClr val="422C1A"/>
                    </a:solidFill>
                    <a:latin typeface="Onest"/>
                    <a:ea typeface="Onest"/>
                    <a:cs typeface="Onest"/>
                    <a:sym typeface="Onest"/>
                  </a:rPr>
                  <a:t>Embedded Software in Unsafe Languages.</a:t>
                </a:r>
                <a:endParaRPr b="1" sz="1500">
                  <a:solidFill>
                    <a:srgbClr val="422C1A"/>
                  </a:solidFill>
                  <a:latin typeface="Onest"/>
                  <a:ea typeface="Onest"/>
                  <a:cs typeface="Onest"/>
                  <a:sym typeface="Ones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422C1A"/>
                  </a:solidFill>
                  <a:latin typeface="Onest Light"/>
                  <a:ea typeface="Onest Light"/>
                  <a:cs typeface="Onest Light"/>
                  <a:sym typeface="Onest Light"/>
                </a:endParaRPr>
              </a:p>
            </p:txBody>
          </p:sp>
        </p:grpSp>
        <p:pic>
          <p:nvPicPr>
            <p:cNvPr id="568" name="Google Shape;568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99296" y="3124508"/>
              <a:ext cx="475027" cy="712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5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98057" y="3392011"/>
              <a:ext cx="247530" cy="26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5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54748" y="3212475"/>
              <a:ext cx="266725" cy="2943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1" name="Google Shape;571;p52"/>
          <p:cNvGrpSpPr/>
          <p:nvPr/>
        </p:nvGrpSpPr>
        <p:grpSpPr>
          <a:xfrm>
            <a:off x="4646739" y="2782929"/>
            <a:ext cx="4103066" cy="1205257"/>
            <a:chOff x="2916046" y="4110633"/>
            <a:chExt cx="3336911" cy="977817"/>
          </a:xfrm>
        </p:grpSpPr>
        <p:pic>
          <p:nvPicPr>
            <p:cNvPr id="572" name="Google Shape;572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87521" y="4110633"/>
              <a:ext cx="475027" cy="7125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3" name="Google Shape;573;p52"/>
            <p:cNvGrpSpPr/>
            <p:nvPr/>
          </p:nvGrpSpPr>
          <p:grpSpPr>
            <a:xfrm>
              <a:off x="2916057" y="4147649"/>
              <a:ext cx="3336900" cy="940800"/>
              <a:chOff x="2903574" y="580763"/>
              <a:chExt cx="3336900" cy="940800"/>
            </a:xfrm>
          </p:grpSpPr>
          <p:sp>
            <p:nvSpPr>
              <p:cNvPr id="574" name="Google Shape;574;p52"/>
              <p:cNvSpPr/>
              <p:nvPr/>
            </p:nvSpPr>
            <p:spPr>
              <a:xfrm>
                <a:off x="2903574" y="580763"/>
                <a:ext cx="3336900" cy="940800"/>
              </a:xfrm>
              <a:prstGeom prst="roundRect">
                <a:avLst>
                  <a:gd fmla="val 24041" name="adj"/>
                </a:avLst>
              </a:prstGeom>
              <a:solidFill>
                <a:srgbClr val="FFF5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sp>
            <p:nvSpPr>
              <p:cNvPr id="575" name="Google Shape;575;p52"/>
              <p:cNvSpPr txBox="1"/>
              <p:nvPr/>
            </p:nvSpPr>
            <p:spPr>
              <a:xfrm>
                <a:off x="3409409" y="655851"/>
                <a:ext cx="1222800" cy="53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75" lIns="18275" spcFirstLastPara="1" rIns="18275" wrap="square" tIns="18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600">
                    <a:solidFill>
                      <a:srgbClr val="422C1A"/>
                    </a:solidFill>
                    <a:latin typeface="Onest Thin"/>
                    <a:ea typeface="Onest Thin"/>
                    <a:cs typeface="Onest Thin"/>
                    <a:sym typeface="Onest Thin"/>
                  </a:rPr>
                  <a:t>2k+</a:t>
                </a:r>
                <a:endParaRPr sz="3600">
                  <a:solidFill>
                    <a:srgbClr val="422C1A"/>
                  </a:solidFill>
                  <a:latin typeface="Onest Thin"/>
                  <a:ea typeface="Onest Thin"/>
                  <a:cs typeface="Onest Thin"/>
                  <a:sym typeface="Onest Thin"/>
                </a:endParaRPr>
              </a:p>
            </p:txBody>
          </p:sp>
          <p:sp>
            <p:nvSpPr>
              <p:cNvPr id="576" name="Google Shape;576;p52"/>
              <p:cNvSpPr txBox="1"/>
              <p:nvPr/>
            </p:nvSpPr>
            <p:spPr>
              <a:xfrm>
                <a:off x="3073319" y="1185288"/>
                <a:ext cx="2532600" cy="1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75" lIns="18275" spcFirstLastPara="1" rIns="18275" wrap="square" tIns="18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500">
                    <a:solidFill>
                      <a:srgbClr val="422C1A"/>
                    </a:solidFill>
                    <a:latin typeface="Onest"/>
                    <a:ea typeface="Onest"/>
                    <a:cs typeface="Onest"/>
                    <a:sym typeface="Onest"/>
                  </a:rPr>
                  <a:t>New CVEs detected every year.</a:t>
                </a:r>
                <a:endParaRPr b="1" sz="1500">
                  <a:solidFill>
                    <a:srgbClr val="422C1A"/>
                  </a:solidFill>
                  <a:latin typeface="Onest"/>
                  <a:ea typeface="Onest"/>
                  <a:cs typeface="Onest"/>
                  <a:sym typeface="Ones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422C1A"/>
                  </a:solidFill>
                  <a:latin typeface="Onest Light"/>
                  <a:ea typeface="Onest Light"/>
                  <a:cs typeface="Onest Light"/>
                  <a:sym typeface="Onest Light"/>
                </a:endParaRPr>
              </a:p>
            </p:txBody>
          </p:sp>
        </p:grpSp>
        <p:pic>
          <p:nvPicPr>
            <p:cNvPr id="577" name="Google Shape;577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16046" y="4147658"/>
              <a:ext cx="475027" cy="712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5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82511" y="4352350"/>
              <a:ext cx="1211203" cy="3654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3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Embedded Software</a:t>
            </a:r>
            <a:endParaRPr/>
          </a:p>
        </p:txBody>
      </p:sp>
      <p:sp>
        <p:nvSpPr>
          <p:cNvPr id="584" name="Google Shape;584;p53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4"/>
          <p:cNvSpPr txBox="1"/>
          <p:nvPr>
            <p:ph idx="2" type="body"/>
          </p:nvPr>
        </p:nvSpPr>
        <p:spPr>
          <a:xfrm>
            <a:off x="342900" y="715718"/>
            <a:ext cx="8458200" cy="27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4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91" name="Google Shape;591;p54"/>
          <p:cNvGrpSpPr/>
          <p:nvPr/>
        </p:nvGrpSpPr>
        <p:grpSpPr>
          <a:xfrm>
            <a:off x="754929" y="924194"/>
            <a:ext cx="3959843" cy="3395960"/>
            <a:chOff x="2643700" y="1402221"/>
            <a:chExt cx="3322016" cy="3498465"/>
          </a:xfrm>
        </p:grpSpPr>
        <p:grpSp>
          <p:nvGrpSpPr>
            <p:cNvPr id="592" name="Google Shape;592;p54"/>
            <p:cNvGrpSpPr/>
            <p:nvPr/>
          </p:nvGrpSpPr>
          <p:grpSpPr>
            <a:xfrm>
              <a:off x="2643700" y="1402221"/>
              <a:ext cx="3322016" cy="3498465"/>
              <a:chOff x="3180450" y="1122375"/>
              <a:chExt cx="2787862" cy="2937418"/>
            </a:xfrm>
          </p:grpSpPr>
          <p:sp>
            <p:nvSpPr>
              <p:cNvPr id="593" name="Google Shape;593;p54"/>
              <p:cNvSpPr/>
              <p:nvPr/>
            </p:nvSpPr>
            <p:spPr>
              <a:xfrm>
                <a:off x="3180450" y="1249993"/>
                <a:ext cx="2668800" cy="2809800"/>
              </a:xfrm>
              <a:prstGeom prst="roundRect">
                <a:avLst>
                  <a:gd fmla="val 7295" name="adj"/>
                </a:avLst>
              </a:prstGeom>
              <a:gradFill>
                <a:gsLst>
                  <a:gs pos="0">
                    <a:srgbClr val="4AB6A1"/>
                  </a:gs>
                  <a:gs pos="50000">
                    <a:srgbClr val="6E9CE7"/>
                  </a:gs>
                  <a:gs pos="100000">
                    <a:srgbClr val="6ED9E7"/>
                  </a:gs>
                </a:gsLst>
                <a:lin ang="0" scaled="0"/>
              </a:gradFill>
              <a:ln cap="flat" cmpd="sng" w="19050">
                <a:solidFill>
                  <a:srgbClr val="2424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594" name="Google Shape;594;p54"/>
              <p:cNvSpPr/>
              <p:nvPr/>
            </p:nvSpPr>
            <p:spPr>
              <a:xfrm>
                <a:off x="3299512" y="1122375"/>
                <a:ext cx="2668800" cy="2809800"/>
              </a:xfrm>
              <a:prstGeom prst="roundRect">
                <a:avLst>
                  <a:gd fmla="val 7084" name="adj"/>
                </a:avLst>
              </a:prstGeom>
              <a:solidFill>
                <a:srgbClr val="F6F8FA"/>
              </a:solidFill>
              <a:ln cap="flat" cmpd="sng" w="19050">
                <a:solidFill>
                  <a:srgbClr val="2424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595" name="Google Shape;595;p54"/>
              <p:cNvSpPr/>
              <p:nvPr/>
            </p:nvSpPr>
            <p:spPr>
              <a:xfrm>
                <a:off x="3425812" y="1249993"/>
                <a:ext cx="2416200" cy="498300"/>
              </a:xfrm>
              <a:prstGeom prst="roundRect">
                <a:avLst>
                  <a:gd fmla="val 50000" name="adj"/>
                </a:avLst>
              </a:prstGeom>
              <a:solidFill>
                <a:srgbClr val="6FAFE7"/>
              </a:solidFill>
              <a:ln cap="flat" cmpd="sng" w="19050">
                <a:solidFill>
                  <a:srgbClr val="2424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596" name="Google Shape;596;p54"/>
              <p:cNvSpPr txBox="1"/>
              <p:nvPr/>
            </p:nvSpPr>
            <p:spPr>
              <a:xfrm>
                <a:off x="3874401" y="1390400"/>
                <a:ext cx="1776900" cy="21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SzPts val="1018"/>
                  <a:buNone/>
                </a:pPr>
                <a:r>
                  <a:rPr lang="en-GB" sz="1265">
                    <a:solidFill>
                      <a:srgbClr val="242424"/>
                    </a:solidFill>
                    <a:latin typeface="Dela Gothic One"/>
                    <a:ea typeface="Dela Gothic One"/>
                    <a:cs typeface="Dela Gothic One"/>
                    <a:sym typeface="Dela Gothic One"/>
                  </a:rPr>
                  <a:t>Rehosting</a:t>
                </a:r>
                <a:endParaRPr sz="1265">
                  <a:solidFill>
                    <a:srgbClr val="242424"/>
                  </a:solidFill>
                  <a:latin typeface="Albert Sans Light"/>
                  <a:ea typeface="Albert Sans Light"/>
                  <a:cs typeface="Albert Sans Light"/>
                  <a:sym typeface="Albert Sans Light"/>
                </a:endParaRPr>
              </a:p>
            </p:txBody>
          </p:sp>
        </p:grpSp>
        <p:pic>
          <p:nvPicPr>
            <p:cNvPr id="597" name="Google Shape;597;p54"/>
            <p:cNvPicPr preferRelativeResize="0"/>
            <p:nvPr/>
          </p:nvPicPr>
          <p:blipFill rotWithShape="1">
            <a:blip r:embed="rId3">
              <a:alphaModFix/>
            </a:blip>
            <a:srcRect b="14192" l="6916" r="0" t="0"/>
            <a:stretch/>
          </p:blipFill>
          <p:spPr>
            <a:xfrm>
              <a:off x="3087701" y="1685400"/>
              <a:ext cx="297155" cy="273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8" name="Google Shape;598;p54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Embedded Software : Rehosting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5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Embedded Software : Rehosting</a:t>
            </a:r>
            <a:endParaRPr/>
          </a:p>
        </p:txBody>
      </p:sp>
      <p:sp>
        <p:nvSpPr>
          <p:cNvPr id="604" name="Google Shape;604;p55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05" name="Google Shape;60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675" y="1039948"/>
            <a:ext cx="1909801" cy="12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5"/>
          <p:cNvPicPr preferRelativeResize="0"/>
          <p:nvPr/>
        </p:nvPicPr>
        <p:blipFill rotWithShape="1">
          <a:blip r:embed="rId4">
            <a:alphaModFix/>
          </a:blip>
          <a:srcRect b="30893" l="54798" r="14213" t="28954"/>
          <a:stretch/>
        </p:blipFill>
        <p:spPr>
          <a:xfrm>
            <a:off x="5701374" y="2622150"/>
            <a:ext cx="1824228" cy="1272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7" name="Google Shape;607;p55"/>
          <p:cNvGrpSpPr/>
          <p:nvPr/>
        </p:nvGrpSpPr>
        <p:grpSpPr>
          <a:xfrm>
            <a:off x="754929" y="924194"/>
            <a:ext cx="3959843" cy="3395960"/>
            <a:chOff x="2643700" y="1402221"/>
            <a:chExt cx="3322016" cy="3498465"/>
          </a:xfrm>
        </p:grpSpPr>
        <p:grpSp>
          <p:nvGrpSpPr>
            <p:cNvPr id="608" name="Google Shape;608;p55"/>
            <p:cNvGrpSpPr/>
            <p:nvPr/>
          </p:nvGrpSpPr>
          <p:grpSpPr>
            <a:xfrm>
              <a:off x="2643700" y="1402221"/>
              <a:ext cx="3322016" cy="3498465"/>
              <a:chOff x="3180450" y="1122375"/>
              <a:chExt cx="2787862" cy="2937418"/>
            </a:xfrm>
          </p:grpSpPr>
          <p:sp>
            <p:nvSpPr>
              <p:cNvPr id="609" name="Google Shape;609;p55"/>
              <p:cNvSpPr/>
              <p:nvPr/>
            </p:nvSpPr>
            <p:spPr>
              <a:xfrm>
                <a:off x="3180450" y="1249993"/>
                <a:ext cx="2668800" cy="2809800"/>
              </a:xfrm>
              <a:prstGeom prst="roundRect">
                <a:avLst>
                  <a:gd fmla="val 7295" name="adj"/>
                </a:avLst>
              </a:prstGeom>
              <a:gradFill>
                <a:gsLst>
                  <a:gs pos="0">
                    <a:srgbClr val="4AB6A1"/>
                  </a:gs>
                  <a:gs pos="50000">
                    <a:srgbClr val="6E9CE7"/>
                  </a:gs>
                  <a:gs pos="100000">
                    <a:srgbClr val="6ED9E7"/>
                  </a:gs>
                </a:gsLst>
                <a:lin ang="0" scaled="0"/>
              </a:gradFill>
              <a:ln cap="flat" cmpd="sng" w="19050">
                <a:solidFill>
                  <a:srgbClr val="2424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610" name="Google Shape;610;p55"/>
              <p:cNvSpPr/>
              <p:nvPr/>
            </p:nvSpPr>
            <p:spPr>
              <a:xfrm>
                <a:off x="3299512" y="1122375"/>
                <a:ext cx="2668800" cy="2809800"/>
              </a:xfrm>
              <a:prstGeom prst="roundRect">
                <a:avLst>
                  <a:gd fmla="val 7084" name="adj"/>
                </a:avLst>
              </a:prstGeom>
              <a:solidFill>
                <a:srgbClr val="F6F8FA"/>
              </a:solidFill>
              <a:ln cap="flat" cmpd="sng" w="19050">
                <a:solidFill>
                  <a:srgbClr val="2424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611" name="Google Shape;611;p55"/>
              <p:cNvSpPr/>
              <p:nvPr/>
            </p:nvSpPr>
            <p:spPr>
              <a:xfrm>
                <a:off x="3425812" y="1249993"/>
                <a:ext cx="2416200" cy="498300"/>
              </a:xfrm>
              <a:prstGeom prst="roundRect">
                <a:avLst>
                  <a:gd fmla="val 50000" name="adj"/>
                </a:avLst>
              </a:prstGeom>
              <a:solidFill>
                <a:srgbClr val="6FAFE7"/>
              </a:solidFill>
              <a:ln cap="flat" cmpd="sng" w="19050">
                <a:solidFill>
                  <a:srgbClr val="2424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612" name="Google Shape;612;p55"/>
              <p:cNvSpPr txBox="1"/>
              <p:nvPr/>
            </p:nvSpPr>
            <p:spPr>
              <a:xfrm>
                <a:off x="3874401" y="1390400"/>
                <a:ext cx="1776900" cy="21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SzPts val="1018"/>
                  <a:buNone/>
                </a:pPr>
                <a:r>
                  <a:rPr lang="en-GB" sz="1265">
                    <a:solidFill>
                      <a:srgbClr val="242424"/>
                    </a:solidFill>
                    <a:latin typeface="Dela Gothic One"/>
                    <a:ea typeface="Dela Gothic One"/>
                    <a:cs typeface="Dela Gothic One"/>
                    <a:sym typeface="Dela Gothic One"/>
                  </a:rPr>
                  <a:t>Rehosting</a:t>
                </a:r>
                <a:endParaRPr sz="1265">
                  <a:solidFill>
                    <a:srgbClr val="242424"/>
                  </a:solidFill>
                  <a:latin typeface="Albert Sans Light"/>
                  <a:ea typeface="Albert Sans Light"/>
                  <a:cs typeface="Albert Sans Light"/>
                  <a:sym typeface="Albert Sans Light"/>
                </a:endParaRPr>
              </a:p>
            </p:txBody>
          </p:sp>
        </p:grpSp>
        <p:pic>
          <p:nvPicPr>
            <p:cNvPr id="613" name="Google Shape;613;p55"/>
            <p:cNvPicPr preferRelativeResize="0"/>
            <p:nvPr/>
          </p:nvPicPr>
          <p:blipFill rotWithShape="1">
            <a:blip r:embed="rId5">
              <a:alphaModFix/>
            </a:blip>
            <a:srcRect b="14192" l="6916" r="0" t="0"/>
            <a:stretch/>
          </p:blipFill>
          <p:spPr>
            <a:xfrm>
              <a:off x="3087701" y="1685400"/>
              <a:ext cx="297155" cy="273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4" name="Google Shape;614;p55"/>
          <p:cNvSpPr txBox="1"/>
          <p:nvPr/>
        </p:nvSpPr>
        <p:spPr>
          <a:xfrm>
            <a:off x="1013526" y="2056250"/>
            <a:ext cx="37011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03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lbert Sans"/>
              <a:buChar char="●"/>
            </a:pPr>
            <a:r>
              <a:rPr b="1" lang="en-GB">
                <a:solidFill>
                  <a:srgbClr val="242424"/>
                </a:solidFill>
                <a:latin typeface="Albert Sans"/>
                <a:ea typeface="Albert Sans"/>
                <a:cs typeface="Albert Sans"/>
                <a:sym typeface="Albert Sans"/>
              </a:rPr>
              <a:t>Execution in a non-native environment.</a:t>
            </a:r>
            <a:endParaRPr b="1">
              <a:solidFill>
                <a:srgbClr val="242424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424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6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Embedded Software : Rehosting</a:t>
            </a:r>
            <a:endParaRPr/>
          </a:p>
        </p:txBody>
      </p:sp>
      <p:sp>
        <p:nvSpPr>
          <p:cNvPr id="620" name="Google Shape;620;p56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21" name="Google Shape;62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725" y="1634850"/>
            <a:ext cx="2954476" cy="183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2" name="Google Shape;622;p56"/>
          <p:cNvGrpSpPr/>
          <p:nvPr/>
        </p:nvGrpSpPr>
        <p:grpSpPr>
          <a:xfrm>
            <a:off x="754929" y="924194"/>
            <a:ext cx="3959843" cy="3395960"/>
            <a:chOff x="2643700" y="1402221"/>
            <a:chExt cx="3322016" cy="3498465"/>
          </a:xfrm>
        </p:grpSpPr>
        <p:grpSp>
          <p:nvGrpSpPr>
            <p:cNvPr id="623" name="Google Shape;623;p56"/>
            <p:cNvGrpSpPr/>
            <p:nvPr/>
          </p:nvGrpSpPr>
          <p:grpSpPr>
            <a:xfrm>
              <a:off x="2643700" y="1402221"/>
              <a:ext cx="3322016" cy="3498465"/>
              <a:chOff x="3180450" y="1122375"/>
              <a:chExt cx="2787862" cy="2937418"/>
            </a:xfrm>
          </p:grpSpPr>
          <p:sp>
            <p:nvSpPr>
              <p:cNvPr id="624" name="Google Shape;624;p56"/>
              <p:cNvSpPr/>
              <p:nvPr/>
            </p:nvSpPr>
            <p:spPr>
              <a:xfrm>
                <a:off x="3180450" y="1249993"/>
                <a:ext cx="2668800" cy="2809800"/>
              </a:xfrm>
              <a:prstGeom prst="roundRect">
                <a:avLst>
                  <a:gd fmla="val 7295" name="adj"/>
                </a:avLst>
              </a:prstGeom>
              <a:gradFill>
                <a:gsLst>
                  <a:gs pos="0">
                    <a:srgbClr val="4AB6A1"/>
                  </a:gs>
                  <a:gs pos="50000">
                    <a:srgbClr val="6E9CE7"/>
                  </a:gs>
                  <a:gs pos="100000">
                    <a:srgbClr val="6ED9E7"/>
                  </a:gs>
                </a:gsLst>
                <a:lin ang="0" scaled="0"/>
              </a:gradFill>
              <a:ln cap="flat" cmpd="sng" w="19050">
                <a:solidFill>
                  <a:srgbClr val="2424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625" name="Google Shape;625;p56"/>
              <p:cNvSpPr/>
              <p:nvPr/>
            </p:nvSpPr>
            <p:spPr>
              <a:xfrm>
                <a:off x="3299512" y="1122375"/>
                <a:ext cx="2668800" cy="2809800"/>
              </a:xfrm>
              <a:prstGeom prst="roundRect">
                <a:avLst>
                  <a:gd fmla="val 7084" name="adj"/>
                </a:avLst>
              </a:prstGeom>
              <a:solidFill>
                <a:srgbClr val="F6F8FA"/>
              </a:solidFill>
              <a:ln cap="flat" cmpd="sng" w="19050">
                <a:solidFill>
                  <a:srgbClr val="2424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626" name="Google Shape;626;p56"/>
              <p:cNvSpPr/>
              <p:nvPr/>
            </p:nvSpPr>
            <p:spPr>
              <a:xfrm>
                <a:off x="3425812" y="1249993"/>
                <a:ext cx="2416200" cy="498300"/>
              </a:xfrm>
              <a:prstGeom prst="roundRect">
                <a:avLst>
                  <a:gd fmla="val 50000" name="adj"/>
                </a:avLst>
              </a:prstGeom>
              <a:solidFill>
                <a:srgbClr val="6FAFE7"/>
              </a:solidFill>
              <a:ln cap="flat" cmpd="sng" w="19050">
                <a:solidFill>
                  <a:srgbClr val="2424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627" name="Google Shape;627;p56"/>
              <p:cNvSpPr txBox="1"/>
              <p:nvPr/>
            </p:nvSpPr>
            <p:spPr>
              <a:xfrm>
                <a:off x="3874401" y="1390400"/>
                <a:ext cx="1776900" cy="21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SzPts val="1018"/>
                  <a:buNone/>
                </a:pPr>
                <a:r>
                  <a:rPr lang="en-GB" sz="1265">
                    <a:solidFill>
                      <a:srgbClr val="242424"/>
                    </a:solidFill>
                    <a:latin typeface="Dela Gothic One"/>
                    <a:ea typeface="Dela Gothic One"/>
                    <a:cs typeface="Dela Gothic One"/>
                    <a:sym typeface="Dela Gothic One"/>
                  </a:rPr>
                  <a:t>Rehosting</a:t>
                </a:r>
                <a:endParaRPr sz="1265">
                  <a:solidFill>
                    <a:srgbClr val="242424"/>
                  </a:solidFill>
                  <a:latin typeface="Albert Sans Light"/>
                  <a:ea typeface="Albert Sans Light"/>
                  <a:cs typeface="Albert Sans Light"/>
                  <a:sym typeface="Albert Sans Light"/>
                </a:endParaRPr>
              </a:p>
            </p:txBody>
          </p:sp>
          <p:sp>
            <p:nvSpPr>
              <p:cNvPr id="628" name="Google Shape;628;p56"/>
              <p:cNvSpPr txBox="1"/>
              <p:nvPr/>
            </p:nvSpPr>
            <p:spPr>
              <a:xfrm>
                <a:off x="3362511" y="2101575"/>
                <a:ext cx="2605800" cy="14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-260350" lvl="0" marL="28575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42424"/>
                  </a:buClr>
                  <a:buSzPts val="1400"/>
                  <a:buFont typeface="Albert Sans"/>
                  <a:buChar char="●"/>
                </a:pPr>
                <a:r>
                  <a:rPr b="1" lang="en-GB">
                    <a:solidFill>
                      <a:srgbClr val="242424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Execution in a non-native environment.</a:t>
                </a:r>
                <a:endParaRPr b="1">
                  <a:solidFill>
                    <a:srgbClr val="242424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  <a:p>
                <a:pPr indent="-260350" lvl="0" marL="28575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42424"/>
                  </a:buClr>
                  <a:buSzPts val="1400"/>
                  <a:buFont typeface="Albert Sans"/>
                  <a:buChar char="●"/>
                </a:pPr>
                <a:r>
                  <a:rPr b="1" lang="en-GB">
                    <a:solidFill>
                      <a:srgbClr val="242424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Bypass hardware constraints.</a:t>
                </a:r>
                <a:endParaRPr b="1">
                  <a:solidFill>
                    <a:srgbClr val="242424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  <a:p>
                <a:pPr indent="0" lvl="0" marL="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242424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pic>
          <p:nvPicPr>
            <p:cNvPr id="629" name="Google Shape;629;p56"/>
            <p:cNvPicPr preferRelativeResize="0"/>
            <p:nvPr/>
          </p:nvPicPr>
          <p:blipFill rotWithShape="1">
            <a:blip r:embed="rId4">
              <a:alphaModFix/>
            </a:blip>
            <a:srcRect b="14192" l="6916" r="0" t="0"/>
            <a:stretch/>
          </p:blipFill>
          <p:spPr>
            <a:xfrm>
              <a:off x="3087701" y="1685400"/>
              <a:ext cx="297155" cy="2738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7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Embedded Software : Rehosting</a:t>
            </a:r>
            <a:endParaRPr/>
          </a:p>
        </p:txBody>
      </p:sp>
      <p:sp>
        <p:nvSpPr>
          <p:cNvPr id="635" name="Google Shape;635;p57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36" name="Google Shape;6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175" y="1361725"/>
            <a:ext cx="4938599" cy="2219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7" name="Google Shape;637;p57"/>
          <p:cNvGrpSpPr/>
          <p:nvPr/>
        </p:nvGrpSpPr>
        <p:grpSpPr>
          <a:xfrm>
            <a:off x="754929" y="924194"/>
            <a:ext cx="3959843" cy="3395960"/>
            <a:chOff x="2643700" y="1402221"/>
            <a:chExt cx="3322016" cy="3498465"/>
          </a:xfrm>
        </p:grpSpPr>
        <p:grpSp>
          <p:nvGrpSpPr>
            <p:cNvPr id="638" name="Google Shape;638;p57"/>
            <p:cNvGrpSpPr/>
            <p:nvPr/>
          </p:nvGrpSpPr>
          <p:grpSpPr>
            <a:xfrm>
              <a:off x="2643700" y="1402221"/>
              <a:ext cx="3322016" cy="3498465"/>
              <a:chOff x="3180450" y="1122375"/>
              <a:chExt cx="2787862" cy="2937418"/>
            </a:xfrm>
          </p:grpSpPr>
          <p:sp>
            <p:nvSpPr>
              <p:cNvPr id="639" name="Google Shape;639;p57"/>
              <p:cNvSpPr/>
              <p:nvPr/>
            </p:nvSpPr>
            <p:spPr>
              <a:xfrm>
                <a:off x="3180450" y="1249993"/>
                <a:ext cx="2668800" cy="2809800"/>
              </a:xfrm>
              <a:prstGeom prst="roundRect">
                <a:avLst>
                  <a:gd fmla="val 7295" name="adj"/>
                </a:avLst>
              </a:prstGeom>
              <a:gradFill>
                <a:gsLst>
                  <a:gs pos="0">
                    <a:srgbClr val="4AB6A1"/>
                  </a:gs>
                  <a:gs pos="50000">
                    <a:srgbClr val="6E9CE7"/>
                  </a:gs>
                  <a:gs pos="100000">
                    <a:srgbClr val="6ED9E7"/>
                  </a:gs>
                </a:gsLst>
                <a:lin ang="0" scaled="0"/>
              </a:gradFill>
              <a:ln cap="flat" cmpd="sng" w="19050">
                <a:solidFill>
                  <a:srgbClr val="2424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640" name="Google Shape;640;p57"/>
              <p:cNvSpPr/>
              <p:nvPr/>
            </p:nvSpPr>
            <p:spPr>
              <a:xfrm>
                <a:off x="3299512" y="1122375"/>
                <a:ext cx="2668800" cy="2809800"/>
              </a:xfrm>
              <a:prstGeom prst="roundRect">
                <a:avLst>
                  <a:gd fmla="val 7084" name="adj"/>
                </a:avLst>
              </a:prstGeom>
              <a:solidFill>
                <a:srgbClr val="F6F8FA"/>
              </a:solidFill>
              <a:ln cap="flat" cmpd="sng" w="19050">
                <a:solidFill>
                  <a:srgbClr val="2424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641" name="Google Shape;641;p57"/>
              <p:cNvSpPr/>
              <p:nvPr/>
            </p:nvSpPr>
            <p:spPr>
              <a:xfrm>
                <a:off x="3425812" y="1249993"/>
                <a:ext cx="2416200" cy="498300"/>
              </a:xfrm>
              <a:prstGeom prst="roundRect">
                <a:avLst>
                  <a:gd fmla="val 50000" name="adj"/>
                </a:avLst>
              </a:prstGeom>
              <a:solidFill>
                <a:srgbClr val="6FAFE7"/>
              </a:solidFill>
              <a:ln cap="flat" cmpd="sng" w="19050">
                <a:solidFill>
                  <a:srgbClr val="2424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642" name="Google Shape;642;p57"/>
              <p:cNvSpPr txBox="1"/>
              <p:nvPr/>
            </p:nvSpPr>
            <p:spPr>
              <a:xfrm>
                <a:off x="3874401" y="1390400"/>
                <a:ext cx="1776900" cy="21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SzPts val="1018"/>
                  <a:buNone/>
                </a:pPr>
                <a:r>
                  <a:rPr lang="en-GB" sz="1265">
                    <a:solidFill>
                      <a:srgbClr val="242424"/>
                    </a:solidFill>
                    <a:latin typeface="Dela Gothic One"/>
                    <a:ea typeface="Dela Gothic One"/>
                    <a:cs typeface="Dela Gothic One"/>
                    <a:sym typeface="Dela Gothic One"/>
                  </a:rPr>
                  <a:t>Rehosting</a:t>
                </a:r>
                <a:endParaRPr sz="1265">
                  <a:solidFill>
                    <a:srgbClr val="242424"/>
                  </a:solidFill>
                  <a:latin typeface="Albert Sans Light"/>
                  <a:ea typeface="Albert Sans Light"/>
                  <a:cs typeface="Albert Sans Light"/>
                  <a:sym typeface="Albert Sans Light"/>
                </a:endParaRPr>
              </a:p>
            </p:txBody>
          </p:sp>
          <p:sp>
            <p:nvSpPr>
              <p:cNvPr id="643" name="Google Shape;643;p57"/>
              <p:cNvSpPr txBox="1"/>
              <p:nvPr/>
            </p:nvSpPr>
            <p:spPr>
              <a:xfrm>
                <a:off x="3372663" y="2091735"/>
                <a:ext cx="2589600" cy="14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-260350" lvl="0" marL="28575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42424"/>
                  </a:buClr>
                  <a:buSzPts val="1400"/>
                  <a:buFont typeface="Albert Sans"/>
                  <a:buChar char="●"/>
                </a:pPr>
                <a:r>
                  <a:rPr b="1" lang="en-GB">
                    <a:solidFill>
                      <a:srgbClr val="242424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Execution in a non-native environment.</a:t>
                </a:r>
                <a:endParaRPr b="1">
                  <a:solidFill>
                    <a:srgbClr val="242424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  <a:p>
                <a:pPr indent="-260350" lvl="0" marL="28575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42424"/>
                  </a:buClr>
                  <a:buSzPts val="1400"/>
                  <a:buFont typeface="Albert Sans"/>
                  <a:buChar char="●"/>
                </a:pPr>
                <a:r>
                  <a:rPr b="1" lang="en-GB">
                    <a:solidFill>
                      <a:srgbClr val="242424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Bypass hardware constraints.</a:t>
                </a:r>
                <a:endParaRPr b="1">
                  <a:solidFill>
                    <a:srgbClr val="242424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  <a:p>
                <a:pPr indent="-260350" lvl="0" marL="28575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42424"/>
                  </a:buClr>
                  <a:buSzPts val="1400"/>
                  <a:buFont typeface="Albert Sans"/>
                  <a:buChar char="●"/>
                </a:pPr>
                <a:r>
                  <a:rPr b="1" lang="en-GB">
                    <a:solidFill>
                      <a:srgbClr val="242424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Handle hardware interactions.</a:t>
                </a:r>
                <a:endParaRPr b="1">
                  <a:solidFill>
                    <a:srgbClr val="242424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pic>
          <p:nvPicPr>
            <p:cNvPr id="644" name="Google Shape;644;p57"/>
            <p:cNvPicPr preferRelativeResize="0"/>
            <p:nvPr/>
          </p:nvPicPr>
          <p:blipFill rotWithShape="1">
            <a:blip r:embed="rId4">
              <a:alphaModFix/>
            </a:blip>
            <a:srcRect b="14192" l="6916" r="0" t="0"/>
            <a:stretch/>
          </p:blipFill>
          <p:spPr>
            <a:xfrm>
              <a:off x="3087701" y="1685400"/>
              <a:ext cx="297155" cy="2738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8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Embedded Software : Rehosting</a:t>
            </a:r>
            <a:endParaRPr/>
          </a:p>
        </p:txBody>
      </p:sp>
      <p:sp>
        <p:nvSpPr>
          <p:cNvPr id="650" name="Google Shape;650;p58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651" name="Google Shape;651;p58"/>
          <p:cNvGrpSpPr/>
          <p:nvPr/>
        </p:nvGrpSpPr>
        <p:grpSpPr>
          <a:xfrm>
            <a:off x="754929" y="924194"/>
            <a:ext cx="3959843" cy="3395960"/>
            <a:chOff x="2643700" y="1402221"/>
            <a:chExt cx="3322016" cy="3498465"/>
          </a:xfrm>
        </p:grpSpPr>
        <p:grpSp>
          <p:nvGrpSpPr>
            <p:cNvPr id="652" name="Google Shape;652;p58"/>
            <p:cNvGrpSpPr/>
            <p:nvPr/>
          </p:nvGrpSpPr>
          <p:grpSpPr>
            <a:xfrm>
              <a:off x="2643700" y="1402221"/>
              <a:ext cx="3322016" cy="3498465"/>
              <a:chOff x="3180450" y="1122375"/>
              <a:chExt cx="2787862" cy="2937418"/>
            </a:xfrm>
          </p:grpSpPr>
          <p:sp>
            <p:nvSpPr>
              <p:cNvPr id="653" name="Google Shape;653;p58"/>
              <p:cNvSpPr/>
              <p:nvPr/>
            </p:nvSpPr>
            <p:spPr>
              <a:xfrm>
                <a:off x="3180450" y="1249993"/>
                <a:ext cx="2668800" cy="2809800"/>
              </a:xfrm>
              <a:prstGeom prst="roundRect">
                <a:avLst>
                  <a:gd fmla="val 7295" name="adj"/>
                </a:avLst>
              </a:prstGeom>
              <a:gradFill>
                <a:gsLst>
                  <a:gs pos="0">
                    <a:srgbClr val="4AB6A1"/>
                  </a:gs>
                  <a:gs pos="50000">
                    <a:srgbClr val="6E9CE7"/>
                  </a:gs>
                  <a:gs pos="100000">
                    <a:srgbClr val="6ED9E7"/>
                  </a:gs>
                </a:gsLst>
                <a:lin ang="0" scaled="0"/>
              </a:gradFill>
              <a:ln cap="flat" cmpd="sng" w="19050">
                <a:solidFill>
                  <a:srgbClr val="2424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654" name="Google Shape;654;p58"/>
              <p:cNvSpPr/>
              <p:nvPr/>
            </p:nvSpPr>
            <p:spPr>
              <a:xfrm>
                <a:off x="3299512" y="1122375"/>
                <a:ext cx="2668800" cy="2809800"/>
              </a:xfrm>
              <a:prstGeom prst="roundRect">
                <a:avLst>
                  <a:gd fmla="val 7084" name="adj"/>
                </a:avLst>
              </a:prstGeom>
              <a:solidFill>
                <a:srgbClr val="F6F8FA"/>
              </a:solidFill>
              <a:ln cap="flat" cmpd="sng" w="19050">
                <a:solidFill>
                  <a:srgbClr val="2424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655" name="Google Shape;655;p58"/>
              <p:cNvSpPr/>
              <p:nvPr/>
            </p:nvSpPr>
            <p:spPr>
              <a:xfrm>
                <a:off x="3425812" y="1249993"/>
                <a:ext cx="2416200" cy="498300"/>
              </a:xfrm>
              <a:prstGeom prst="roundRect">
                <a:avLst>
                  <a:gd fmla="val 50000" name="adj"/>
                </a:avLst>
              </a:prstGeom>
              <a:solidFill>
                <a:srgbClr val="6FAFE7"/>
              </a:solidFill>
              <a:ln cap="flat" cmpd="sng" w="19050">
                <a:solidFill>
                  <a:srgbClr val="2424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656" name="Google Shape;656;p58"/>
              <p:cNvSpPr txBox="1"/>
              <p:nvPr/>
            </p:nvSpPr>
            <p:spPr>
              <a:xfrm>
                <a:off x="3874401" y="1390400"/>
                <a:ext cx="1776900" cy="21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SzPts val="1018"/>
                  <a:buNone/>
                </a:pPr>
                <a:r>
                  <a:rPr lang="en-GB" sz="1265">
                    <a:solidFill>
                      <a:srgbClr val="242424"/>
                    </a:solidFill>
                    <a:latin typeface="Dela Gothic One"/>
                    <a:ea typeface="Dela Gothic One"/>
                    <a:cs typeface="Dela Gothic One"/>
                    <a:sym typeface="Dela Gothic One"/>
                  </a:rPr>
                  <a:t>Rehosting</a:t>
                </a:r>
                <a:endParaRPr sz="1265">
                  <a:solidFill>
                    <a:srgbClr val="242424"/>
                  </a:solidFill>
                  <a:latin typeface="Albert Sans Light"/>
                  <a:ea typeface="Albert Sans Light"/>
                  <a:cs typeface="Albert Sans Light"/>
                  <a:sym typeface="Albert Sans Light"/>
                </a:endParaRPr>
              </a:p>
            </p:txBody>
          </p:sp>
          <p:sp>
            <p:nvSpPr>
              <p:cNvPr id="657" name="Google Shape;657;p58"/>
              <p:cNvSpPr txBox="1"/>
              <p:nvPr/>
            </p:nvSpPr>
            <p:spPr>
              <a:xfrm>
                <a:off x="3388674" y="2091735"/>
                <a:ext cx="2557500" cy="14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-260350" lvl="0" marL="28575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42424"/>
                  </a:buClr>
                  <a:buSzPts val="1400"/>
                  <a:buFont typeface="Albert Sans"/>
                  <a:buChar char="●"/>
                </a:pPr>
                <a:r>
                  <a:rPr b="1" lang="en-GB">
                    <a:solidFill>
                      <a:srgbClr val="242424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Execution in a non-native environment.</a:t>
                </a:r>
                <a:endParaRPr b="1">
                  <a:solidFill>
                    <a:srgbClr val="242424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  <a:p>
                <a:pPr indent="-260350" lvl="0" marL="28575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42424"/>
                  </a:buClr>
                  <a:buSzPts val="1400"/>
                  <a:buFont typeface="Albert Sans"/>
                  <a:buChar char="●"/>
                </a:pPr>
                <a:r>
                  <a:rPr b="1" lang="en-GB">
                    <a:solidFill>
                      <a:srgbClr val="242424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Bypass hardware constraints.</a:t>
                </a:r>
                <a:endParaRPr b="1">
                  <a:solidFill>
                    <a:srgbClr val="242424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  <a:p>
                <a:pPr indent="-260350" lvl="0" marL="28575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42424"/>
                  </a:buClr>
                  <a:buSzPts val="1400"/>
                  <a:buFont typeface="Albert Sans"/>
                  <a:buChar char="●"/>
                </a:pPr>
                <a:r>
                  <a:rPr b="1" lang="en-GB">
                    <a:solidFill>
                      <a:srgbClr val="242424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Handle hardware interactions.</a:t>
                </a:r>
                <a:endParaRPr b="1">
                  <a:solidFill>
                    <a:srgbClr val="242424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  <a:p>
                <a:pPr indent="-260350" lvl="0" marL="28575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42424"/>
                  </a:buClr>
                  <a:buSzPts val="1400"/>
                  <a:buFont typeface="Albert Sans"/>
                  <a:buChar char="●"/>
                </a:pPr>
                <a:r>
                  <a:rPr b="1" lang="en-GB">
                    <a:solidFill>
                      <a:srgbClr val="242424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Fuzzware, Multifuzz, HALucinator etc.</a:t>
                </a:r>
                <a:endParaRPr b="1">
                  <a:solidFill>
                    <a:srgbClr val="242424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  <a:p>
                <a:pPr indent="0" lvl="0" marL="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242424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pic>
          <p:nvPicPr>
            <p:cNvPr id="658" name="Google Shape;658;p58"/>
            <p:cNvPicPr preferRelativeResize="0"/>
            <p:nvPr/>
          </p:nvPicPr>
          <p:blipFill rotWithShape="1">
            <a:blip r:embed="rId3">
              <a:alphaModFix/>
            </a:blip>
            <a:srcRect b="14192" l="6916" r="0" t="0"/>
            <a:stretch/>
          </p:blipFill>
          <p:spPr>
            <a:xfrm>
              <a:off x="3087701" y="1685400"/>
              <a:ext cx="297155" cy="2738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9" name="Google Shape;659;p58"/>
          <p:cNvPicPr preferRelativeResize="0"/>
          <p:nvPr/>
        </p:nvPicPr>
        <p:blipFill rotWithShape="1">
          <a:blip r:embed="rId4">
            <a:alphaModFix/>
          </a:blip>
          <a:srcRect b="37472" l="0" r="0" t="0"/>
          <a:stretch/>
        </p:blipFill>
        <p:spPr>
          <a:xfrm>
            <a:off x="5312725" y="1065115"/>
            <a:ext cx="3538750" cy="16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8"/>
          <p:cNvSpPr txBox="1"/>
          <p:nvPr/>
        </p:nvSpPr>
        <p:spPr>
          <a:xfrm>
            <a:off x="5989375" y="924200"/>
            <a:ext cx="24351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USENIX’22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9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Embedded Software : Rehosting</a:t>
            </a:r>
            <a:endParaRPr/>
          </a:p>
        </p:txBody>
      </p:sp>
      <p:sp>
        <p:nvSpPr>
          <p:cNvPr id="666" name="Google Shape;666;p59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667" name="Google Shape;667;p59"/>
          <p:cNvGrpSpPr/>
          <p:nvPr/>
        </p:nvGrpSpPr>
        <p:grpSpPr>
          <a:xfrm>
            <a:off x="754929" y="924194"/>
            <a:ext cx="3959843" cy="3395960"/>
            <a:chOff x="2643700" y="1402221"/>
            <a:chExt cx="3322016" cy="3498465"/>
          </a:xfrm>
        </p:grpSpPr>
        <p:grpSp>
          <p:nvGrpSpPr>
            <p:cNvPr id="668" name="Google Shape;668;p59"/>
            <p:cNvGrpSpPr/>
            <p:nvPr/>
          </p:nvGrpSpPr>
          <p:grpSpPr>
            <a:xfrm>
              <a:off x="2643700" y="1402221"/>
              <a:ext cx="3322016" cy="3498465"/>
              <a:chOff x="3180450" y="1122375"/>
              <a:chExt cx="2787862" cy="2937418"/>
            </a:xfrm>
          </p:grpSpPr>
          <p:sp>
            <p:nvSpPr>
              <p:cNvPr id="669" name="Google Shape;669;p59"/>
              <p:cNvSpPr/>
              <p:nvPr/>
            </p:nvSpPr>
            <p:spPr>
              <a:xfrm>
                <a:off x="3180450" y="1249993"/>
                <a:ext cx="2668800" cy="2809800"/>
              </a:xfrm>
              <a:prstGeom prst="roundRect">
                <a:avLst>
                  <a:gd fmla="val 7295" name="adj"/>
                </a:avLst>
              </a:prstGeom>
              <a:gradFill>
                <a:gsLst>
                  <a:gs pos="0">
                    <a:srgbClr val="4AB6A1"/>
                  </a:gs>
                  <a:gs pos="50000">
                    <a:srgbClr val="6E9CE7"/>
                  </a:gs>
                  <a:gs pos="100000">
                    <a:srgbClr val="6ED9E7"/>
                  </a:gs>
                </a:gsLst>
                <a:lin ang="0" scaled="0"/>
              </a:gradFill>
              <a:ln cap="flat" cmpd="sng" w="19050">
                <a:solidFill>
                  <a:srgbClr val="2424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670" name="Google Shape;670;p59"/>
              <p:cNvSpPr/>
              <p:nvPr/>
            </p:nvSpPr>
            <p:spPr>
              <a:xfrm>
                <a:off x="3299512" y="1122375"/>
                <a:ext cx="2668800" cy="2809800"/>
              </a:xfrm>
              <a:prstGeom prst="roundRect">
                <a:avLst>
                  <a:gd fmla="val 7084" name="adj"/>
                </a:avLst>
              </a:prstGeom>
              <a:solidFill>
                <a:srgbClr val="F6F8FA"/>
              </a:solidFill>
              <a:ln cap="flat" cmpd="sng" w="19050">
                <a:solidFill>
                  <a:srgbClr val="2424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671" name="Google Shape;671;p59"/>
              <p:cNvSpPr/>
              <p:nvPr/>
            </p:nvSpPr>
            <p:spPr>
              <a:xfrm>
                <a:off x="3425812" y="1249993"/>
                <a:ext cx="2416200" cy="498300"/>
              </a:xfrm>
              <a:prstGeom prst="roundRect">
                <a:avLst>
                  <a:gd fmla="val 50000" name="adj"/>
                </a:avLst>
              </a:prstGeom>
              <a:solidFill>
                <a:srgbClr val="6FAFE7"/>
              </a:solidFill>
              <a:ln cap="flat" cmpd="sng" w="19050">
                <a:solidFill>
                  <a:srgbClr val="2424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672" name="Google Shape;672;p59"/>
              <p:cNvSpPr txBox="1"/>
              <p:nvPr/>
            </p:nvSpPr>
            <p:spPr>
              <a:xfrm>
                <a:off x="3874401" y="1390400"/>
                <a:ext cx="1776900" cy="21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SzPts val="1018"/>
                  <a:buNone/>
                </a:pPr>
                <a:r>
                  <a:rPr lang="en-GB" sz="1265">
                    <a:solidFill>
                      <a:srgbClr val="242424"/>
                    </a:solidFill>
                    <a:latin typeface="Dela Gothic One"/>
                    <a:ea typeface="Dela Gothic One"/>
                    <a:cs typeface="Dela Gothic One"/>
                    <a:sym typeface="Dela Gothic One"/>
                  </a:rPr>
                  <a:t>Rehosting</a:t>
                </a:r>
                <a:endParaRPr sz="1265">
                  <a:solidFill>
                    <a:srgbClr val="242424"/>
                  </a:solidFill>
                  <a:latin typeface="Albert Sans Light"/>
                  <a:ea typeface="Albert Sans Light"/>
                  <a:cs typeface="Albert Sans Light"/>
                  <a:sym typeface="Albert Sans Light"/>
                </a:endParaRPr>
              </a:p>
            </p:txBody>
          </p:sp>
          <p:sp>
            <p:nvSpPr>
              <p:cNvPr id="673" name="Google Shape;673;p59"/>
              <p:cNvSpPr txBox="1"/>
              <p:nvPr/>
            </p:nvSpPr>
            <p:spPr>
              <a:xfrm>
                <a:off x="3388674" y="2091735"/>
                <a:ext cx="2557500" cy="14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-260350" lvl="0" marL="28575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42424"/>
                  </a:buClr>
                  <a:buSzPts val="1400"/>
                  <a:buFont typeface="Albert Sans"/>
                  <a:buChar char="●"/>
                </a:pPr>
                <a:r>
                  <a:rPr b="1" lang="en-GB">
                    <a:solidFill>
                      <a:srgbClr val="242424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Execution in a non-native environment.</a:t>
                </a:r>
                <a:endParaRPr b="1">
                  <a:solidFill>
                    <a:srgbClr val="242424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  <a:p>
                <a:pPr indent="-260350" lvl="0" marL="28575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42424"/>
                  </a:buClr>
                  <a:buSzPts val="1400"/>
                  <a:buFont typeface="Albert Sans"/>
                  <a:buChar char="●"/>
                </a:pPr>
                <a:r>
                  <a:rPr b="1" lang="en-GB">
                    <a:solidFill>
                      <a:srgbClr val="242424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Bypass hardware constraints.</a:t>
                </a:r>
                <a:endParaRPr b="1">
                  <a:solidFill>
                    <a:srgbClr val="242424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  <a:p>
                <a:pPr indent="-260350" lvl="0" marL="28575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42424"/>
                  </a:buClr>
                  <a:buSzPts val="1400"/>
                  <a:buFont typeface="Albert Sans"/>
                  <a:buChar char="●"/>
                </a:pPr>
                <a:r>
                  <a:rPr b="1" lang="en-GB">
                    <a:solidFill>
                      <a:srgbClr val="242424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Handle hardware interactions.</a:t>
                </a:r>
                <a:endParaRPr b="1">
                  <a:solidFill>
                    <a:srgbClr val="242424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  <a:p>
                <a:pPr indent="-260350" lvl="0" marL="28575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42424"/>
                  </a:buClr>
                  <a:buSzPts val="1400"/>
                  <a:buFont typeface="Albert Sans"/>
                  <a:buChar char="●"/>
                </a:pPr>
                <a:r>
                  <a:rPr b="1" lang="en-GB">
                    <a:solidFill>
                      <a:srgbClr val="242424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Fuzzware, Multifuzz, HALucinator etc.</a:t>
                </a:r>
                <a:endParaRPr b="1">
                  <a:solidFill>
                    <a:srgbClr val="242424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  <a:p>
                <a:pPr indent="0" lvl="0" marL="0" rtl="0" algn="l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242424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pic>
          <p:nvPicPr>
            <p:cNvPr id="674" name="Google Shape;674;p59"/>
            <p:cNvPicPr preferRelativeResize="0"/>
            <p:nvPr/>
          </p:nvPicPr>
          <p:blipFill rotWithShape="1">
            <a:blip r:embed="rId3">
              <a:alphaModFix/>
            </a:blip>
            <a:srcRect b="14192" l="6916" r="0" t="0"/>
            <a:stretch/>
          </p:blipFill>
          <p:spPr>
            <a:xfrm>
              <a:off x="3087701" y="1685400"/>
              <a:ext cx="297155" cy="2738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5" name="Google Shape;675;p59"/>
          <p:cNvPicPr preferRelativeResize="0"/>
          <p:nvPr/>
        </p:nvPicPr>
        <p:blipFill rotWithShape="1">
          <a:blip r:embed="rId4">
            <a:alphaModFix/>
          </a:blip>
          <a:srcRect b="37472" l="0" r="0" t="0"/>
          <a:stretch/>
        </p:blipFill>
        <p:spPr>
          <a:xfrm>
            <a:off x="5312725" y="1065115"/>
            <a:ext cx="3538750" cy="16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9"/>
          <p:cNvPicPr preferRelativeResize="0"/>
          <p:nvPr/>
        </p:nvPicPr>
        <p:blipFill rotWithShape="1">
          <a:blip r:embed="rId5">
            <a:alphaModFix/>
          </a:blip>
          <a:srcRect b="14170" l="0" r="0" t="0"/>
          <a:stretch/>
        </p:blipFill>
        <p:spPr>
          <a:xfrm>
            <a:off x="5597238" y="2822750"/>
            <a:ext cx="2734327" cy="20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59"/>
          <p:cNvSpPr txBox="1"/>
          <p:nvPr/>
        </p:nvSpPr>
        <p:spPr>
          <a:xfrm>
            <a:off x="5989375" y="924200"/>
            <a:ext cx="24351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USENIX’22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678" name="Google Shape;678;p59"/>
          <p:cNvSpPr txBox="1"/>
          <p:nvPr/>
        </p:nvSpPr>
        <p:spPr>
          <a:xfrm>
            <a:off x="5989375" y="4892375"/>
            <a:ext cx="24351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USENIX’20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0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Focus on High Fidelity Execution</a:t>
            </a:r>
            <a:endParaRPr/>
          </a:p>
        </p:txBody>
      </p:sp>
      <p:sp>
        <p:nvSpPr>
          <p:cNvPr id="684" name="Google Shape;684;p60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85" name="Google Shape;6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75" y="1116750"/>
            <a:ext cx="4267174" cy="132602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0"/>
          <p:cNvSpPr txBox="1"/>
          <p:nvPr/>
        </p:nvSpPr>
        <p:spPr>
          <a:xfrm>
            <a:off x="470350" y="2602100"/>
            <a:ext cx="4085100" cy="8649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“ A </a:t>
            </a:r>
            <a:r>
              <a:rPr b="1" lang="en-GB" sz="1500">
                <a:solidFill>
                  <a:schemeClr val="dk1"/>
                </a:solidFill>
              </a:rPr>
              <a:t>high-fidelity</a:t>
            </a:r>
            <a:r>
              <a:rPr lang="en-GB" sz="1500">
                <a:solidFill>
                  <a:schemeClr val="dk1"/>
                </a:solidFill>
              </a:rPr>
              <a:t> emulator can push forward with new security analysis applications other than fuzzing.”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3" name="Google Shape;353;p43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Contributions</a:t>
            </a:r>
            <a:endParaRPr/>
          </a:p>
        </p:txBody>
      </p:sp>
      <p:grpSp>
        <p:nvGrpSpPr>
          <p:cNvPr id="354" name="Google Shape;354;p43"/>
          <p:cNvGrpSpPr/>
          <p:nvPr/>
        </p:nvGrpSpPr>
        <p:grpSpPr>
          <a:xfrm>
            <a:off x="652425" y="1095950"/>
            <a:ext cx="7650067" cy="673321"/>
            <a:chOff x="2388887" y="1575010"/>
            <a:chExt cx="4478700" cy="673321"/>
          </a:xfrm>
        </p:grpSpPr>
        <p:sp>
          <p:nvSpPr>
            <p:cNvPr id="355" name="Google Shape;355;p43"/>
            <p:cNvSpPr/>
            <p:nvPr/>
          </p:nvSpPr>
          <p:spPr>
            <a:xfrm>
              <a:off x="2388887" y="1575010"/>
              <a:ext cx="44787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356" name="Google Shape;356;p43"/>
            <p:cNvCxnSpPr/>
            <p:nvPr/>
          </p:nvCxnSpPr>
          <p:spPr>
            <a:xfrm>
              <a:off x="2821650" y="22483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7" name="Google Shape;357;p43"/>
            <p:cNvSpPr/>
            <p:nvPr/>
          </p:nvSpPr>
          <p:spPr>
            <a:xfrm rot="10800000">
              <a:off x="2551347" y="182777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358" name="Google Shape;358;p43"/>
            <p:cNvSpPr/>
            <p:nvPr/>
          </p:nvSpPr>
          <p:spPr>
            <a:xfrm rot="10800000">
              <a:off x="2631441" y="1833221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359" name="Google Shape;359;p43"/>
            <p:cNvSpPr txBox="1"/>
            <p:nvPr/>
          </p:nvSpPr>
          <p:spPr>
            <a:xfrm>
              <a:off x="2821648" y="1715435"/>
              <a:ext cx="39504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LEMIX: Rehosts embedded apps as </a:t>
              </a:r>
              <a:r>
                <a:rPr b="1" lang="en-GB" sz="2000">
                  <a:solidFill>
                    <a:srgbClr val="783F04"/>
                  </a:solidFill>
                  <a:latin typeface="DM Sans"/>
                  <a:ea typeface="DM Sans"/>
                  <a:cs typeface="DM Sans"/>
                  <a:sym typeface="DM Sans"/>
                </a:rPr>
                <a:t>x86 Linux apps</a:t>
              </a: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.</a:t>
              </a:r>
              <a:endParaRPr sz="20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1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Focus on High Fidelity Execution</a:t>
            </a:r>
            <a:endParaRPr/>
          </a:p>
        </p:txBody>
      </p:sp>
      <p:sp>
        <p:nvSpPr>
          <p:cNvPr id="692" name="Google Shape;692;p61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93" name="Google Shape;69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75" y="1116750"/>
            <a:ext cx="4267174" cy="13260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61"/>
          <p:cNvSpPr txBox="1"/>
          <p:nvPr/>
        </p:nvSpPr>
        <p:spPr>
          <a:xfrm>
            <a:off x="470350" y="2602100"/>
            <a:ext cx="4085100" cy="8649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“ A </a:t>
            </a:r>
            <a:r>
              <a:rPr b="1" lang="en-GB" sz="1500">
                <a:solidFill>
                  <a:schemeClr val="dk1"/>
                </a:solidFill>
              </a:rPr>
              <a:t>high-fidelity</a:t>
            </a:r>
            <a:r>
              <a:rPr lang="en-GB" sz="1500">
                <a:solidFill>
                  <a:schemeClr val="dk1"/>
                </a:solidFill>
              </a:rPr>
              <a:t> emulator can push forward with new security analysis applications other than fuzzing.”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95" name="Google Shape;695;p61"/>
          <p:cNvSpPr txBox="1"/>
          <p:nvPr/>
        </p:nvSpPr>
        <p:spPr>
          <a:xfrm>
            <a:off x="5033500" y="2513000"/>
            <a:ext cx="3819000" cy="10431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</a:t>
            </a:r>
            <a:r>
              <a:rPr lang="en-GB"/>
              <a:t>We envision applications where semihosting catalyzes other verification </a:t>
            </a:r>
            <a:r>
              <a:rPr lang="en-GB"/>
              <a:t>techniques</a:t>
            </a:r>
            <a:r>
              <a:rPr lang="en-GB"/>
              <a:t> that benefit from </a:t>
            </a:r>
            <a:r>
              <a:rPr b="1" lang="en-GB"/>
              <a:t>high fidelity</a:t>
            </a:r>
            <a:r>
              <a:rPr lang="en-GB"/>
              <a:t>.”</a:t>
            </a:r>
            <a:endParaRPr/>
          </a:p>
        </p:txBody>
      </p:sp>
      <p:pic>
        <p:nvPicPr>
          <p:cNvPr id="696" name="Google Shape;696;p61"/>
          <p:cNvPicPr preferRelativeResize="0"/>
          <p:nvPr/>
        </p:nvPicPr>
        <p:blipFill rotWithShape="1">
          <a:blip r:embed="rId4">
            <a:alphaModFix/>
          </a:blip>
          <a:srcRect b="0" l="0" r="0" t="16170"/>
          <a:stretch/>
        </p:blipFill>
        <p:spPr>
          <a:xfrm>
            <a:off x="4811425" y="1210475"/>
            <a:ext cx="4041200" cy="8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2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Diversity of Peripherals</a:t>
            </a:r>
            <a:endParaRPr/>
          </a:p>
        </p:txBody>
      </p:sp>
      <p:sp>
        <p:nvSpPr>
          <p:cNvPr id="702" name="Google Shape;702;p62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03" name="Google Shape;70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828" y="874150"/>
            <a:ext cx="2541573" cy="169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3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Vendor Specific Customizations</a:t>
            </a:r>
            <a:endParaRPr/>
          </a:p>
        </p:txBody>
      </p:sp>
      <p:sp>
        <p:nvSpPr>
          <p:cNvPr id="709" name="Google Shape;709;p63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10" name="Google Shape;71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828" y="874150"/>
            <a:ext cx="2541573" cy="169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75" y="872812"/>
            <a:ext cx="2541576" cy="1697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4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Scalability Issues Due to Diversity</a:t>
            </a:r>
            <a:endParaRPr/>
          </a:p>
        </p:txBody>
      </p:sp>
      <p:sp>
        <p:nvSpPr>
          <p:cNvPr id="717" name="Google Shape;717;p64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18" name="Google Shape;71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828" y="874150"/>
            <a:ext cx="2541573" cy="169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75" y="872812"/>
            <a:ext cx="2541576" cy="1697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033" y="2648205"/>
            <a:ext cx="2945875" cy="198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5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Scalability Issues Due to Diversity</a:t>
            </a:r>
            <a:endParaRPr/>
          </a:p>
        </p:txBody>
      </p:sp>
      <p:sp>
        <p:nvSpPr>
          <p:cNvPr id="726" name="Google Shape;726;p65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27" name="Google Shape;72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828" y="874150"/>
            <a:ext cx="2541573" cy="169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75" y="872812"/>
            <a:ext cx="2541576" cy="1697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033" y="2648205"/>
            <a:ext cx="2945875" cy="19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65"/>
          <p:cNvPicPr preferRelativeResize="0"/>
          <p:nvPr/>
        </p:nvPicPr>
        <p:blipFill rotWithShape="1">
          <a:blip r:embed="rId6">
            <a:alphaModFix/>
          </a:blip>
          <a:srcRect b="36745" l="21866" r="20269" t="36149"/>
          <a:stretch/>
        </p:blipFill>
        <p:spPr>
          <a:xfrm>
            <a:off x="3961648" y="3020154"/>
            <a:ext cx="1228977" cy="5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65"/>
          <p:cNvPicPr preferRelativeResize="0"/>
          <p:nvPr/>
        </p:nvPicPr>
        <p:blipFill rotWithShape="1">
          <a:blip r:embed="rId7">
            <a:alphaModFix/>
          </a:blip>
          <a:srcRect b="33471" l="0" r="0" t="26633"/>
          <a:stretch/>
        </p:blipFill>
        <p:spPr>
          <a:xfrm>
            <a:off x="3514135" y="3729256"/>
            <a:ext cx="2123999" cy="81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6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Scalability Issues Due to Diversity</a:t>
            </a:r>
            <a:endParaRPr/>
          </a:p>
        </p:txBody>
      </p:sp>
      <p:sp>
        <p:nvSpPr>
          <p:cNvPr id="737" name="Google Shape;737;p66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38" name="Google Shape;7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828" y="874150"/>
            <a:ext cx="2541573" cy="169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075" y="872812"/>
            <a:ext cx="2541576" cy="1697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033" y="2648205"/>
            <a:ext cx="2945875" cy="19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66"/>
          <p:cNvPicPr preferRelativeResize="0"/>
          <p:nvPr/>
        </p:nvPicPr>
        <p:blipFill rotWithShape="1">
          <a:blip r:embed="rId6">
            <a:alphaModFix/>
          </a:blip>
          <a:srcRect b="36745" l="21866" r="20269" t="36149"/>
          <a:stretch/>
        </p:blipFill>
        <p:spPr>
          <a:xfrm>
            <a:off x="3961648" y="3020154"/>
            <a:ext cx="1228977" cy="5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66"/>
          <p:cNvPicPr preferRelativeResize="0"/>
          <p:nvPr/>
        </p:nvPicPr>
        <p:blipFill rotWithShape="1">
          <a:blip r:embed="rId7">
            <a:alphaModFix/>
          </a:blip>
          <a:srcRect b="33471" l="0" r="0" t="26633"/>
          <a:stretch/>
        </p:blipFill>
        <p:spPr>
          <a:xfrm>
            <a:off x="3514135" y="3729256"/>
            <a:ext cx="2123999" cy="81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7194" y="3091405"/>
            <a:ext cx="575318" cy="57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77488" y="3875233"/>
            <a:ext cx="1919571" cy="6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7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750" name="Google Shape;750;p67"/>
          <p:cNvGrpSpPr/>
          <p:nvPr/>
        </p:nvGrpSpPr>
        <p:grpSpPr>
          <a:xfrm>
            <a:off x="2111832" y="742725"/>
            <a:ext cx="4665985" cy="3233477"/>
            <a:chOff x="2948042" y="717541"/>
            <a:chExt cx="3552600" cy="4001828"/>
          </a:xfrm>
        </p:grpSpPr>
        <p:sp>
          <p:nvSpPr>
            <p:cNvPr id="751" name="Google Shape;751;p67"/>
            <p:cNvSpPr/>
            <p:nvPr/>
          </p:nvSpPr>
          <p:spPr>
            <a:xfrm>
              <a:off x="2948042" y="1330269"/>
              <a:ext cx="3552600" cy="3389100"/>
            </a:xfrm>
            <a:prstGeom prst="roundRect">
              <a:avLst>
                <a:gd fmla="val 8333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rotWithShape="0" algn="bl" dir="2700000" dist="571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52" name="Google Shape;752;p67"/>
            <p:cNvSpPr txBox="1"/>
            <p:nvPr/>
          </p:nvSpPr>
          <p:spPr>
            <a:xfrm>
              <a:off x="3191617" y="1640599"/>
              <a:ext cx="3076800" cy="14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0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50">
                  <a:latin typeface="Barlow"/>
                  <a:ea typeface="Barlow"/>
                  <a:cs typeface="Barlow"/>
                  <a:sym typeface="Barlow"/>
                </a:rPr>
                <a:t>A significant challenge to re-hosting firmware is the large expanse of hardware peripherals that need to be emulated.</a:t>
              </a:r>
              <a:endParaRPr sz="1850"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53" name="Google Shape;753;p67"/>
            <p:cNvSpPr txBox="1"/>
            <p:nvPr/>
          </p:nvSpPr>
          <p:spPr>
            <a:xfrm>
              <a:off x="3041335" y="3772152"/>
              <a:ext cx="33660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0000"/>
                  </a:solidFill>
                  <a:latin typeface="Barlow"/>
                  <a:ea typeface="Barlow"/>
                  <a:cs typeface="Barlow"/>
                  <a:sym typeface="Barlow"/>
                </a:rPr>
                <a:t>WRIGHT et.al</a:t>
              </a:r>
              <a:endParaRPr b="1" sz="1200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666666"/>
                  </a:solidFill>
                  <a:latin typeface="Barlow"/>
                  <a:ea typeface="Barlow"/>
                  <a:cs typeface="Barlow"/>
                  <a:sym typeface="Barlow"/>
                </a:rPr>
                <a:t>Challenges in Firmware Re-Hosting, Emulation, and Analysis</a:t>
              </a:r>
              <a:endParaRPr sz="12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54" name="Google Shape;754;p67"/>
            <p:cNvSpPr/>
            <p:nvPr/>
          </p:nvSpPr>
          <p:spPr>
            <a:xfrm>
              <a:off x="2948043" y="796308"/>
              <a:ext cx="913800" cy="534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rotWithShape="0" algn="bl" dir="2700000" dist="571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55" name="Google Shape;755;p67"/>
            <p:cNvSpPr txBox="1"/>
            <p:nvPr/>
          </p:nvSpPr>
          <p:spPr>
            <a:xfrm>
              <a:off x="3077356" y="717541"/>
              <a:ext cx="735600" cy="11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5000">
                  <a:solidFill>
                    <a:srgbClr val="FF0000"/>
                  </a:solidFill>
                  <a:latin typeface="Corben"/>
                  <a:ea typeface="Corben"/>
                  <a:cs typeface="Corben"/>
                  <a:sym typeface="Corben"/>
                </a:rPr>
                <a:t>“</a:t>
              </a:r>
              <a:endParaRPr b="1" sz="5000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8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761" name="Google Shape;761;p68"/>
          <p:cNvGrpSpPr/>
          <p:nvPr/>
        </p:nvGrpSpPr>
        <p:grpSpPr>
          <a:xfrm>
            <a:off x="1091239" y="1612401"/>
            <a:ext cx="6884418" cy="1918701"/>
            <a:chOff x="2428786" y="1612399"/>
            <a:chExt cx="4286419" cy="1918701"/>
          </a:xfrm>
        </p:grpSpPr>
        <p:sp>
          <p:nvSpPr>
            <p:cNvPr id="762" name="Google Shape;762;p68"/>
            <p:cNvSpPr/>
            <p:nvPr/>
          </p:nvSpPr>
          <p:spPr>
            <a:xfrm>
              <a:off x="3376700" y="1617400"/>
              <a:ext cx="2389200" cy="191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3" name="Google Shape;763;p68"/>
            <p:cNvSpPr txBox="1"/>
            <p:nvPr/>
          </p:nvSpPr>
          <p:spPr>
            <a:xfrm>
              <a:off x="3541242" y="3339782"/>
              <a:ext cx="2062200" cy="13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303030"/>
                  </a:solidFill>
                  <a:latin typeface="Roboto"/>
                  <a:ea typeface="Roboto"/>
                  <a:cs typeface="Roboto"/>
                  <a:sym typeface="Roboto"/>
                </a:rPr>
                <a:t>DENOVAN WRIGHT</a:t>
              </a:r>
              <a:endParaRPr b="1" sz="1000">
                <a:solidFill>
                  <a:srgbClr val="30303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4" name="Google Shape;764;p68"/>
            <p:cNvSpPr txBox="1"/>
            <p:nvPr/>
          </p:nvSpPr>
          <p:spPr>
            <a:xfrm>
              <a:off x="3541175" y="1734300"/>
              <a:ext cx="2062200" cy="15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523"/>
                <a:buNone/>
              </a:pPr>
              <a:r>
                <a:rPr lang="en-GB" sz="1610">
                  <a:solidFill>
                    <a:srgbClr val="30303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"Teamwork fuels our dreams, and every week is a new opportunity to soar higher together."</a:t>
              </a:r>
              <a:endParaRPr sz="1610">
                <a:solidFill>
                  <a:srgbClr val="30303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765" name="Google Shape;765;p68"/>
            <p:cNvSpPr/>
            <p:nvPr/>
          </p:nvSpPr>
          <p:spPr>
            <a:xfrm rot="5400000">
              <a:off x="2428786" y="1617397"/>
              <a:ext cx="1903800" cy="1903800"/>
            </a:xfrm>
            <a:prstGeom prst="pie">
              <a:avLst>
                <a:gd fmla="val 12366" name="adj1"/>
                <a:gd fmla="val 10800000" name="adj2"/>
              </a:avLst>
            </a:prstGeom>
            <a:solidFill>
              <a:srgbClr val="A5B4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6" name="Google Shape;766;p68"/>
            <p:cNvSpPr/>
            <p:nvPr/>
          </p:nvSpPr>
          <p:spPr>
            <a:xfrm rot="-5400000">
              <a:off x="4801505" y="1612399"/>
              <a:ext cx="1913700" cy="1913700"/>
            </a:xfrm>
            <a:prstGeom prst="pie">
              <a:avLst>
                <a:gd fmla="val 12366" name="adj1"/>
                <a:gd fmla="val 10819259" name="adj2"/>
              </a:avLst>
            </a:prstGeom>
            <a:solidFill>
              <a:srgbClr val="EDA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7" name="Google Shape;767;p68"/>
            <p:cNvSpPr/>
            <p:nvPr/>
          </p:nvSpPr>
          <p:spPr>
            <a:xfrm>
              <a:off x="3376700" y="1617400"/>
              <a:ext cx="2389200" cy="191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8" name="Google Shape;768;p68"/>
            <p:cNvSpPr txBox="1"/>
            <p:nvPr/>
          </p:nvSpPr>
          <p:spPr>
            <a:xfrm>
              <a:off x="3541242" y="3339782"/>
              <a:ext cx="2062200" cy="13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rmAutofit lnSpcReduction="20000"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303030"/>
                  </a:solidFill>
                  <a:latin typeface="Roboto"/>
                  <a:ea typeface="Roboto"/>
                  <a:cs typeface="Roboto"/>
                  <a:sym typeface="Roboto"/>
                </a:rPr>
                <a:t>LEMIX</a:t>
              </a:r>
              <a:endParaRPr b="1" sz="1000">
                <a:solidFill>
                  <a:srgbClr val="30303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9" name="Google Shape;769;p68"/>
            <p:cNvSpPr txBox="1"/>
            <p:nvPr/>
          </p:nvSpPr>
          <p:spPr>
            <a:xfrm>
              <a:off x="3541175" y="1734300"/>
              <a:ext cx="2062200" cy="15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rm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GB" sz="1610">
                  <a:solidFill>
                    <a:srgbClr val="30303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“Contrary to popular belief, most embedded bugs can be exposed </a:t>
              </a:r>
              <a:r>
                <a:rPr lang="en-GB" sz="1610">
                  <a:solidFill>
                    <a:srgbClr val="303030"/>
                  </a:solidFill>
                  <a:highlight>
                    <a:srgbClr val="FF9900"/>
                  </a:highlight>
                  <a:latin typeface="Libre Baskerville"/>
                  <a:ea typeface="Libre Baskerville"/>
                  <a:cs typeface="Libre Baskerville"/>
                  <a:sym typeface="Libre Baskerville"/>
                </a:rPr>
                <a:t>without high-fidelity execution</a:t>
              </a:r>
              <a:r>
                <a:rPr lang="en-GB" sz="1610">
                  <a:solidFill>
                    <a:srgbClr val="30303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.”</a:t>
              </a:r>
              <a:endParaRPr sz="1610">
                <a:solidFill>
                  <a:srgbClr val="30303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770" name="Google Shape;770;p68"/>
            <p:cNvSpPr/>
            <p:nvPr/>
          </p:nvSpPr>
          <p:spPr>
            <a:xfrm rot="5400000">
              <a:off x="2428786" y="1617397"/>
              <a:ext cx="1903800" cy="1903800"/>
            </a:xfrm>
            <a:prstGeom prst="pie">
              <a:avLst>
                <a:gd fmla="val 12366" name="adj1"/>
                <a:gd fmla="val 10800000" name="adj2"/>
              </a:avLst>
            </a:prstGeom>
            <a:solidFill>
              <a:srgbClr val="A5B4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1" name="Google Shape;771;p68"/>
            <p:cNvSpPr/>
            <p:nvPr/>
          </p:nvSpPr>
          <p:spPr>
            <a:xfrm rot="-5400000">
              <a:off x="4801505" y="1612399"/>
              <a:ext cx="1913700" cy="1913700"/>
            </a:xfrm>
            <a:prstGeom prst="pie">
              <a:avLst>
                <a:gd fmla="val 12366" name="adj1"/>
                <a:gd fmla="val 10819259" name="adj2"/>
              </a:avLst>
            </a:prstGeom>
            <a:solidFill>
              <a:srgbClr val="EDA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72" name="Google Shape;772;p68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Hypothesis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9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8" name="Google Shape;778;p69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Fidelity?</a:t>
            </a:r>
            <a:endParaRPr/>
          </a:p>
        </p:txBody>
      </p:sp>
      <p:grpSp>
        <p:nvGrpSpPr>
          <p:cNvPr id="779" name="Google Shape;779;p69"/>
          <p:cNvGrpSpPr/>
          <p:nvPr/>
        </p:nvGrpSpPr>
        <p:grpSpPr>
          <a:xfrm>
            <a:off x="298063" y="1031711"/>
            <a:ext cx="8272161" cy="3265800"/>
            <a:chOff x="298063" y="1259300"/>
            <a:chExt cx="8272161" cy="3265800"/>
          </a:xfrm>
        </p:grpSpPr>
        <p:sp>
          <p:nvSpPr>
            <p:cNvPr id="780" name="Google Shape;780;p69"/>
            <p:cNvSpPr txBox="1"/>
            <p:nvPr/>
          </p:nvSpPr>
          <p:spPr>
            <a:xfrm>
              <a:off x="298063" y="1259300"/>
              <a:ext cx="5225100" cy="32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</a:rPr>
                <a:t>Extrapolating on Previous work, w</a:t>
              </a:r>
              <a:r>
                <a:rPr lang="en-GB">
                  <a:solidFill>
                    <a:schemeClr val="dk1"/>
                  </a:solidFill>
                </a:rPr>
                <a:t>e define </a:t>
              </a:r>
              <a:r>
                <a:rPr b="1" lang="en-GB">
                  <a:solidFill>
                    <a:schemeClr val="dk1"/>
                  </a:solidFill>
                </a:rPr>
                <a:t>Execution Fidelity</a:t>
              </a:r>
              <a:r>
                <a:rPr lang="en-GB">
                  <a:solidFill>
                    <a:schemeClr val="dk1"/>
                  </a:solidFill>
                </a:rPr>
                <a:t> as a 4-tuple:</a:t>
              </a:r>
              <a:br>
                <a:rPr lang="en-GB">
                  <a:solidFill>
                    <a:schemeClr val="dk1"/>
                  </a:solidFill>
                </a:rPr>
              </a:br>
              <a:r>
                <a:rPr lang="en-GB">
                  <a:solidFill>
                    <a:schemeClr val="dk1"/>
                  </a:solidFill>
                </a:rPr>
                <a:t> 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dk1"/>
                  </a:solidFill>
                </a:rPr>
                <a:t>EF = ⟨ S, A, P, C ⟩</a:t>
              </a:r>
              <a:br>
                <a:rPr b="1" lang="en-GB">
                  <a:solidFill>
                    <a:schemeClr val="dk1"/>
                  </a:solidFill>
                </a:rPr>
              </a:br>
              <a:r>
                <a:rPr lang="en-GB">
                  <a:solidFill>
                    <a:schemeClr val="dk1"/>
                  </a:solidFill>
                </a:rPr>
                <a:t> where each dimension reflects:</a:t>
              </a: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b="1" lang="en-GB">
                  <a:solidFill>
                    <a:schemeClr val="dk1"/>
                  </a:solidFill>
                </a:rPr>
                <a:t>S</a:t>
              </a:r>
              <a:r>
                <a:rPr lang="en-GB">
                  <a:solidFill>
                    <a:schemeClr val="dk1"/>
                  </a:solidFill>
                </a:rPr>
                <a:t>: Language Semantic Fidelity</a:t>
              </a:r>
              <a:br>
                <a:rPr lang="en-GB">
                  <a:solidFill>
                    <a:schemeClr val="dk1"/>
                  </a:solidFill>
                </a:rPr>
              </a:b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b="1" lang="en-GB">
                  <a:solidFill>
                    <a:schemeClr val="dk1"/>
                  </a:solidFill>
                </a:rPr>
                <a:t>A</a:t>
              </a:r>
              <a:r>
                <a:rPr lang="en-GB">
                  <a:solidFill>
                    <a:schemeClr val="dk1"/>
                  </a:solidFill>
                </a:rPr>
                <a:t>: Assembly Execution Fidelity</a:t>
              </a:r>
              <a:br>
                <a:rPr lang="en-GB">
                  <a:solidFill>
                    <a:schemeClr val="dk1"/>
                  </a:solidFill>
                </a:rPr>
              </a:b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b="1" lang="en-GB">
                  <a:solidFill>
                    <a:schemeClr val="dk1"/>
                  </a:solidFill>
                </a:rPr>
                <a:t>P</a:t>
              </a:r>
              <a:r>
                <a:rPr lang="en-GB">
                  <a:solidFill>
                    <a:schemeClr val="dk1"/>
                  </a:solidFill>
                </a:rPr>
                <a:t>: Peripheral Handling Fidelity</a:t>
              </a:r>
              <a:br>
                <a:rPr lang="en-GB">
                  <a:solidFill>
                    <a:schemeClr val="dk1"/>
                  </a:solidFill>
                </a:rPr>
              </a:b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b="1" lang="en-GB">
                  <a:solidFill>
                    <a:schemeClr val="dk1"/>
                  </a:solidFill>
                </a:rPr>
                <a:t>C</a:t>
              </a:r>
              <a:r>
                <a:rPr lang="en-GB">
                  <a:solidFill>
                    <a:schemeClr val="dk1"/>
                  </a:solidFill>
                </a:rPr>
                <a:t>: Clock Fidelity</a:t>
              </a:r>
              <a:endParaRPr>
                <a:solidFill>
                  <a:schemeClr val="dk1"/>
                </a:solidFill>
              </a:endParaRPr>
            </a:p>
          </p:txBody>
        </p:sp>
        <p:pic>
          <p:nvPicPr>
            <p:cNvPr id="781" name="Google Shape;781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7975" y="2005600"/>
              <a:ext cx="4242249" cy="1437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0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7" name="Google Shape;787;p70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Fidelity?</a:t>
            </a:r>
            <a:endParaRPr/>
          </a:p>
        </p:txBody>
      </p:sp>
      <p:sp>
        <p:nvSpPr>
          <p:cNvPr id="788" name="Google Shape;788;p70"/>
          <p:cNvSpPr txBox="1"/>
          <p:nvPr/>
        </p:nvSpPr>
        <p:spPr>
          <a:xfrm>
            <a:off x="3531105" y="3533194"/>
            <a:ext cx="5450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Each component is </a:t>
            </a:r>
            <a:r>
              <a:rPr b="1" lang="en-GB">
                <a:solidFill>
                  <a:schemeClr val="dk1"/>
                </a:solidFill>
              </a:rPr>
              <a:t>coarsely categorized</a:t>
            </a:r>
            <a:r>
              <a:rPr lang="en-GB">
                <a:solidFill>
                  <a:schemeClr val="dk1"/>
                </a:solidFill>
              </a:rPr>
              <a:t> as: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 🔵 </a:t>
            </a:r>
            <a:r>
              <a:rPr b="1" lang="en-GB">
                <a:solidFill>
                  <a:schemeClr val="dk1"/>
                </a:solidFill>
              </a:rPr>
              <a:t>Low (L)</a:t>
            </a:r>
            <a:r>
              <a:rPr lang="en-GB">
                <a:solidFill>
                  <a:schemeClr val="dk1"/>
                </a:solidFill>
              </a:rPr>
              <a:t> 🟡 </a:t>
            </a:r>
            <a:r>
              <a:rPr b="1" lang="en-GB">
                <a:solidFill>
                  <a:schemeClr val="dk1"/>
                </a:solidFill>
              </a:rPr>
              <a:t>Medium (M)</a:t>
            </a:r>
            <a:r>
              <a:rPr lang="en-GB">
                <a:solidFill>
                  <a:schemeClr val="dk1"/>
                </a:solidFill>
              </a:rPr>
              <a:t> 🟢 </a:t>
            </a:r>
            <a:r>
              <a:rPr b="1" lang="en-GB">
                <a:solidFill>
                  <a:schemeClr val="dk1"/>
                </a:solidFill>
              </a:rPr>
              <a:t>High (H)</a:t>
            </a:r>
            <a:endParaRPr b="1">
              <a:solidFill>
                <a:schemeClr val="dk1"/>
              </a:solidFill>
            </a:endParaRPr>
          </a:p>
          <a:p>
            <a:pPr indent="0" lvl="0" marL="381000" marR="3810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9" name="Google Shape;789;p70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790" name="Google Shape;790;p70"/>
          <p:cNvGrpSpPr/>
          <p:nvPr/>
        </p:nvGrpSpPr>
        <p:grpSpPr>
          <a:xfrm>
            <a:off x="298063" y="1031711"/>
            <a:ext cx="8272161" cy="3265800"/>
            <a:chOff x="298063" y="1259300"/>
            <a:chExt cx="8272161" cy="3265800"/>
          </a:xfrm>
        </p:grpSpPr>
        <p:sp>
          <p:nvSpPr>
            <p:cNvPr id="791" name="Google Shape;791;p70"/>
            <p:cNvSpPr txBox="1"/>
            <p:nvPr/>
          </p:nvSpPr>
          <p:spPr>
            <a:xfrm>
              <a:off x="298063" y="1259300"/>
              <a:ext cx="5225100" cy="32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</a:rPr>
                <a:t>Extrapolating on Previous work, we define </a:t>
              </a:r>
              <a:r>
                <a:rPr b="1" lang="en-GB">
                  <a:solidFill>
                    <a:schemeClr val="dk1"/>
                  </a:solidFill>
                </a:rPr>
                <a:t>Execution Fidelity</a:t>
              </a:r>
              <a:r>
                <a:rPr lang="en-GB">
                  <a:solidFill>
                    <a:schemeClr val="dk1"/>
                  </a:solidFill>
                </a:rPr>
                <a:t> as a 4-tuple:</a:t>
              </a:r>
              <a:br>
                <a:rPr lang="en-GB">
                  <a:solidFill>
                    <a:schemeClr val="dk1"/>
                  </a:solidFill>
                </a:rPr>
              </a:br>
              <a:r>
                <a:rPr lang="en-GB">
                  <a:solidFill>
                    <a:schemeClr val="dk1"/>
                  </a:solidFill>
                </a:rPr>
                <a:t> 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dk1"/>
                  </a:solidFill>
                </a:rPr>
                <a:t>EF = ⟨ S, A, P, C ⟩</a:t>
              </a:r>
              <a:br>
                <a:rPr b="1" lang="en-GB">
                  <a:solidFill>
                    <a:schemeClr val="dk1"/>
                  </a:solidFill>
                </a:rPr>
              </a:br>
              <a:r>
                <a:rPr lang="en-GB">
                  <a:solidFill>
                    <a:schemeClr val="dk1"/>
                  </a:solidFill>
                </a:rPr>
                <a:t> where each dimension reflects:</a:t>
              </a: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b="1" lang="en-GB">
                  <a:solidFill>
                    <a:schemeClr val="dk1"/>
                  </a:solidFill>
                </a:rPr>
                <a:t>S</a:t>
              </a:r>
              <a:r>
                <a:rPr lang="en-GB">
                  <a:solidFill>
                    <a:schemeClr val="dk1"/>
                  </a:solidFill>
                </a:rPr>
                <a:t>: Language Semantic Fidelity</a:t>
              </a:r>
              <a:br>
                <a:rPr lang="en-GB">
                  <a:solidFill>
                    <a:schemeClr val="dk1"/>
                  </a:solidFill>
                </a:rPr>
              </a:b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b="1" lang="en-GB">
                  <a:solidFill>
                    <a:schemeClr val="dk1"/>
                  </a:solidFill>
                </a:rPr>
                <a:t>A</a:t>
              </a:r>
              <a:r>
                <a:rPr lang="en-GB">
                  <a:solidFill>
                    <a:schemeClr val="dk1"/>
                  </a:solidFill>
                </a:rPr>
                <a:t>: Assembly Execution Fidelity</a:t>
              </a:r>
              <a:br>
                <a:rPr lang="en-GB">
                  <a:solidFill>
                    <a:schemeClr val="dk1"/>
                  </a:solidFill>
                </a:rPr>
              </a:b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b="1" lang="en-GB">
                  <a:solidFill>
                    <a:schemeClr val="dk1"/>
                  </a:solidFill>
                </a:rPr>
                <a:t>P</a:t>
              </a:r>
              <a:r>
                <a:rPr lang="en-GB">
                  <a:solidFill>
                    <a:schemeClr val="dk1"/>
                  </a:solidFill>
                </a:rPr>
                <a:t>: Peripheral Handling Fidelity</a:t>
              </a:r>
              <a:br>
                <a:rPr lang="en-GB">
                  <a:solidFill>
                    <a:schemeClr val="dk1"/>
                  </a:solidFill>
                </a:rPr>
              </a:b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b="1" lang="en-GB">
                  <a:solidFill>
                    <a:schemeClr val="dk1"/>
                  </a:solidFill>
                </a:rPr>
                <a:t>C</a:t>
              </a:r>
              <a:r>
                <a:rPr lang="en-GB">
                  <a:solidFill>
                    <a:schemeClr val="dk1"/>
                  </a:solidFill>
                </a:rPr>
                <a:t>: Clock Fidelity</a:t>
              </a:r>
              <a:endParaRPr>
                <a:solidFill>
                  <a:schemeClr val="dk1"/>
                </a:solidFill>
              </a:endParaRPr>
            </a:p>
          </p:txBody>
        </p:sp>
        <p:pic>
          <p:nvPicPr>
            <p:cNvPr id="792" name="Google Shape;792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7975" y="2005600"/>
              <a:ext cx="4242249" cy="1437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5" name="Google Shape;365;p44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Contributions</a:t>
            </a:r>
            <a:endParaRPr/>
          </a:p>
        </p:txBody>
      </p:sp>
      <p:grpSp>
        <p:nvGrpSpPr>
          <p:cNvPr id="366" name="Google Shape;366;p44"/>
          <p:cNvGrpSpPr/>
          <p:nvPr/>
        </p:nvGrpSpPr>
        <p:grpSpPr>
          <a:xfrm>
            <a:off x="652425" y="1095950"/>
            <a:ext cx="7650067" cy="673321"/>
            <a:chOff x="2388887" y="1575010"/>
            <a:chExt cx="4478700" cy="673321"/>
          </a:xfrm>
        </p:grpSpPr>
        <p:sp>
          <p:nvSpPr>
            <p:cNvPr id="367" name="Google Shape;367;p44"/>
            <p:cNvSpPr/>
            <p:nvPr/>
          </p:nvSpPr>
          <p:spPr>
            <a:xfrm>
              <a:off x="2388887" y="1575010"/>
              <a:ext cx="44787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368" name="Google Shape;368;p44"/>
            <p:cNvCxnSpPr/>
            <p:nvPr/>
          </p:nvCxnSpPr>
          <p:spPr>
            <a:xfrm>
              <a:off x="2821650" y="22483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9" name="Google Shape;369;p44"/>
            <p:cNvSpPr/>
            <p:nvPr/>
          </p:nvSpPr>
          <p:spPr>
            <a:xfrm rot="10800000">
              <a:off x="2551347" y="182777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370" name="Google Shape;370;p44"/>
            <p:cNvSpPr/>
            <p:nvPr/>
          </p:nvSpPr>
          <p:spPr>
            <a:xfrm rot="10800000">
              <a:off x="2631441" y="1833221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371" name="Google Shape;371;p44"/>
            <p:cNvSpPr txBox="1"/>
            <p:nvPr/>
          </p:nvSpPr>
          <p:spPr>
            <a:xfrm>
              <a:off x="2821648" y="1715435"/>
              <a:ext cx="39504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LEMIX: Rehosts embedded apps as </a:t>
              </a:r>
              <a:r>
                <a:rPr b="1" lang="en-GB" sz="2000">
                  <a:solidFill>
                    <a:srgbClr val="783F04"/>
                  </a:solidFill>
                  <a:latin typeface="DM Sans"/>
                  <a:ea typeface="DM Sans"/>
                  <a:cs typeface="DM Sans"/>
                  <a:sym typeface="DM Sans"/>
                </a:rPr>
                <a:t>x86 Linux apps</a:t>
              </a: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.</a:t>
              </a:r>
              <a:endParaRPr sz="20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grpSp>
        <p:nvGrpSpPr>
          <p:cNvPr id="372" name="Google Shape;372;p44"/>
          <p:cNvGrpSpPr/>
          <p:nvPr/>
        </p:nvGrpSpPr>
        <p:grpSpPr>
          <a:xfrm>
            <a:off x="652368" y="1769290"/>
            <a:ext cx="7649938" cy="673331"/>
            <a:chOff x="2581200" y="1575000"/>
            <a:chExt cx="4286400" cy="673331"/>
          </a:xfrm>
        </p:grpSpPr>
        <p:sp>
          <p:nvSpPr>
            <p:cNvPr id="373" name="Google Shape;373;p44"/>
            <p:cNvSpPr/>
            <p:nvPr/>
          </p:nvSpPr>
          <p:spPr>
            <a:xfrm>
              <a:off x="2581200" y="1575000"/>
              <a:ext cx="42864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374" name="Google Shape;374;p44"/>
            <p:cNvCxnSpPr/>
            <p:nvPr/>
          </p:nvCxnSpPr>
          <p:spPr>
            <a:xfrm>
              <a:off x="2821650" y="22483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5" name="Google Shape;375;p44"/>
            <p:cNvSpPr/>
            <p:nvPr/>
          </p:nvSpPr>
          <p:spPr>
            <a:xfrm rot="10800000">
              <a:off x="2744559" y="1819404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376" name="Google Shape;376;p44"/>
            <p:cNvSpPr/>
            <p:nvPr/>
          </p:nvSpPr>
          <p:spPr>
            <a:xfrm rot="10800000">
              <a:off x="2822997" y="182790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377" name="Google Shape;377;p44"/>
            <p:cNvSpPr txBox="1"/>
            <p:nvPr/>
          </p:nvSpPr>
          <p:spPr>
            <a:xfrm>
              <a:off x="2979898" y="1715435"/>
              <a:ext cx="37923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783F04"/>
                  </a:solidFill>
                  <a:latin typeface="DM Sans"/>
                  <a:ea typeface="DM Sans"/>
                  <a:cs typeface="DM Sans"/>
                  <a:sym typeface="DM Sans"/>
                </a:rPr>
                <a:t>No Hardware or Emulation</a:t>
              </a: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 Required for Rehosting.</a:t>
              </a:r>
              <a:endParaRPr sz="20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1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8" name="Google Shape;798;p71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Empirical Study</a:t>
            </a:r>
            <a:endParaRPr/>
          </a:p>
        </p:txBody>
      </p:sp>
      <p:grpSp>
        <p:nvGrpSpPr>
          <p:cNvPr id="799" name="Google Shape;799;p71"/>
          <p:cNvGrpSpPr/>
          <p:nvPr/>
        </p:nvGrpSpPr>
        <p:grpSpPr>
          <a:xfrm>
            <a:off x="1603518" y="1214125"/>
            <a:ext cx="6437400" cy="3070300"/>
            <a:chOff x="1669497" y="1359250"/>
            <a:chExt cx="6437400" cy="3070300"/>
          </a:xfrm>
        </p:grpSpPr>
        <p:sp>
          <p:nvSpPr>
            <p:cNvPr id="800" name="Google Shape;800;p71"/>
            <p:cNvSpPr txBox="1"/>
            <p:nvPr/>
          </p:nvSpPr>
          <p:spPr>
            <a:xfrm>
              <a:off x="4378469" y="1359250"/>
              <a:ext cx="1085700" cy="42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0">
                  <a:solidFill>
                    <a:srgbClr val="D13F00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“”</a:t>
              </a:r>
              <a:endParaRPr sz="5000">
                <a:solidFill>
                  <a:srgbClr val="D13F00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801" name="Google Shape;801;p71"/>
            <p:cNvSpPr txBox="1"/>
            <p:nvPr/>
          </p:nvSpPr>
          <p:spPr>
            <a:xfrm>
              <a:off x="1669497" y="1880750"/>
              <a:ext cx="6437400" cy="25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rm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121212"/>
                  </a:solidFill>
                  <a:latin typeface="IBM Plex Serif Medium"/>
                  <a:ea typeface="IBM Plex Serif Medium"/>
                  <a:cs typeface="IBM Plex Serif Medium"/>
                  <a:sym typeface="IBM Plex Serif Medium"/>
                </a:rPr>
                <a:t>Our analysis of the Memory Corruption CVEs from the Rust4Embedded survey indicates that</a:t>
              </a:r>
              <a:endParaRPr sz="2000">
                <a:solidFill>
                  <a:srgbClr val="12121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endParaRPr>
            </a:p>
            <a:p>
              <a:pPr indent="0" lvl="0" marL="0" rtl="0" algn="ctr">
                <a:spcBef>
                  <a:spcPts val="1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000">
                  <a:solidFill>
                    <a:srgbClr val="121212"/>
                  </a:solidFill>
                  <a:latin typeface="IBM Plex Serif Medium"/>
                  <a:ea typeface="IBM Plex Serif Medium"/>
                  <a:cs typeface="IBM Plex Serif Medium"/>
                  <a:sym typeface="IBM Plex Serif Medium"/>
                </a:rPr>
                <a:t> </a:t>
              </a:r>
              <a:r>
                <a:rPr lang="en-GB" sz="2000">
                  <a:solidFill>
                    <a:srgbClr val="121212"/>
                  </a:solidFill>
                  <a:highlight>
                    <a:srgbClr val="FF9900"/>
                  </a:highlight>
                  <a:latin typeface="IBM Plex Serif Medium"/>
                  <a:ea typeface="IBM Plex Serif Medium"/>
                  <a:cs typeface="IBM Plex Serif Medium"/>
                  <a:sym typeface="IBM Plex Serif Medium"/>
                </a:rPr>
                <a:t>60 out of 71 (85%) require low-fidelity execution</a:t>
              </a:r>
              <a:r>
                <a:rPr lang="en-GB" sz="2000">
                  <a:solidFill>
                    <a:srgbClr val="121212"/>
                  </a:solidFill>
                  <a:latin typeface="IBM Plex Serif Medium"/>
                  <a:ea typeface="IBM Plex Serif Medium"/>
                  <a:cs typeface="IBM Plex Serif Medium"/>
                  <a:sym typeface="IBM Plex Serif Medium"/>
                </a:rPr>
                <a:t>. </a:t>
              </a:r>
              <a:endParaRPr sz="2000">
                <a:solidFill>
                  <a:srgbClr val="12121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endParaRPr>
            </a:p>
            <a:p>
              <a:pPr indent="0" lvl="0" marL="0" rtl="0" algn="ctr">
                <a:spcBef>
                  <a:spcPts val="1400"/>
                </a:spcBef>
                <a:spcAft>
                  <a:spcPts val="1400"/>
                </a:spcAft>
                <a:buNone/>
              </a:pPr>
              <a:r>
                <a:rPr lang="en-GB" sz="1600">
                  <a:solidFill>
                    <a:srgbClr val="D13F00"/>
                  </a:solidFill>
                  <a:latin typeface="Archivo Medium"/>
                  <a:ea typeface="Archivo Medium"/>
                  <a:cs typeface="Archivo Medium"/>
                  <a:sym typeface="Archivo Medium"/>
                </a:rPr>
                <a:t>LEMIX</a:t>
              </a:r>
              <a:endParaRPr sz="1600">
                <a:solidFill>
                  <a:srgbClr val="D13F00"/>
                </a:solidFill>
                <a:latin typeface="Archivo Medium"/>
                <a:ea typeface="Archivo Medium"/>
                <a:cs typeface="Archivo Medium"/>
                <a:sym typeface="Archivo Medium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2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Motivating Example</a:t>
            </a:r>
            <a:endParaRPr/>
          </a:p>
        </p:txBody>
      </p:sp>
      <p:sp>
        <p:nvSpPr>
          <p:cNvPr id="807" name="Google Shape;807;p72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08" name="Google Shape;808;p72" title="Screenshot 2025-07-22 1641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982" y="1344600"/>
            <a:ext cx="4172268" cy="2828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73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Motivating Example</a:t>
            </a:r>
            <a:endParaRPr/>
          </a:p>
        </p:txBody>
      </p:sp>
      <p:sp>
        <p:nvSpPr>
          <p:cNvPr id="814" name="Google Shape;814;p73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815" name="Google Shape;815;p73"/>
          <p:cNvGrpSpPr/>
          <p:nvPr/>
        </p:nvGrpSpPr>
        <p:grpSpPr>
          <a:xfrm>
            <a:off x="1006982" y="1344600"/>
            <a:ext cx="4172268" cy="2828967"/>
            <a:chOff x="2791261" y="1445100"/>
            <a:chExt cx="3561475" cy="2414825"/>
          </a:xfrm>
        </p:grpSpPr>
        <p:pic>
          <p:nvPicPr>
            <p:cNvPr id="816" name="Google Shape;816;p73" title="Screenshot 2025-07-22 16413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91261" y="1445100"/>
              <a:ext cx="3561475" cy="2414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7" name="Google Shape;817;p73"/>
            <p:cNvSpPr txBox="1"/>
            <p:nvPr/>
          </p:nvSpPr>
          <p:spPr>
            <a:xfrm>
              <a:off x="3125425" y="1501225"/>
              <a:ext cx="3074400" cy="273900"/>
            </a:xfrm>
            <a:prstGeom prst="rect">
              <a:avLst/>
            </a:prstGeom>
            <a:noFill/>
            <a:ln cap="flat" cmpd="sng" w="22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07100" lIns="107100" spcFirstLastPara="1" rIns="107100" wrap="square" tIns="107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57">
                <a:solidFill>
                  <a:schemeClr val="dk1"/>
                </a:solidFill>
              </a:endParaRPr>
            </a:p>
          </p:txBody>
        </p:sp>
      </p:grpSp>
      <p:sp>
        <p:nvSpPr>
          <p:cNvPr id="818" name="Google Shape;818;p73"/>
          <p:cNvSpPr txBox="1"/>
          <p:nvPr/>
        </p:nvSpPr>
        <p:spPr>
          <a:xfrm>
            <a:off x="5621775" y="1367200"/>
            <a:ext cx="3066000" cy="6432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Need to ensure task containing this function gets executed.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9" name="Google Shape;819;p73"/>
          <p:cNvSpPr/>
          <p:nvPr/>
        </p:nvSpPr>
        <p:spPr>
          <a:xfrm>
            <a:off x="5101775" y="1486925"/>
            <a:ext cx="420900" cy="23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4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Motivating Example</a:t>
            </a:r>
            <a:endParaRPr/>
          </a:p>
        </p:txBody>
      </p:sp>
      <p:sp>
        <p:nvSpPr>
          <p:cNvPr id="825" name="Google Shape;825;p74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826" name="Google Shape;826;p74"/>
          <p:cNvGrpSpPr/>
          <p:nvPr/>
        </p:nvGrpSpPr>
        <p:grpSpPr>
          <a:xfrm>
            <a:off x="1006982" y="1344600"/>
            <a:ext cx="4172268" cy="2828967"/>
            <a:chOff x="2791261" y="1445100"/>
            <a:chExt cx="3561475" cy="2414825"/>
          </a:xfrm>
        </p:grpSpPr>
        <p:pic>
          <p:nvPicPr>
            <p:cNvPr id="827" name="Google Shape;827;p74" title="Screenshot 2025-07-22 16413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91261" y="1445100"/>
              <a:ext cx="3561475" cy="2414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8" name="Google Shape;828;p74"/>
            <p:cNvSpPr txBox="1"/>
            <p:nvPr/>
          </p:nvSpPr>
          <p:spPr>
            <a:xfrm>
              <a:off x="3111127" y="2294951"/>
              <a:ext cx="3074400" cy="273900"/>
            </a:xfrm>
            <a:prstGeom prst="rect">
              <a:avLst/>
            </a:prstGeom>
            <a:noFill/>
            <a:ln cap="flat" cmpd="sng" w="22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07100" lIns="107100" spcFirstLastPara="1" rIns="107100" wrap="square" tIns="107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57">
                <a:solidFill>
                  <a:schemeClr val="dk1"/>
                </a:solidFill>
              </a:endParaRPr>
            </a:p>
          </p:txBody>
        </p:sp>
      </p:grpSp>
      <p:sp>
        <p:nvSpPr>
          <p:cNvPr id="829" name="Google Shape;829;p74"/>
          <p:cNvSpPr txBox="1"/>
          <p:nvPr/>
        </p:nvSpPr>
        <p:spPr>
          <a:xfrm>
            <a:off x="5588250" y="2221650"/>
            <a:ext cx="3066000" cy="6762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Also need to provide valid inputs to the arguments to trigger the bug.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0" name="Google Shape;830;p74"/>
          <p:cNvSpPr/>
          <p:nvPr/>
        </p:nvSpPr>
        <p:spPr>
          <a:xfrm>
            <a:off x="5101800" y="2385875"/>
            <a:ext cx="420900" cy="23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5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Motivating Example</a:t>
            </a:r>
            <a:endParaRPr/>
          </a:p>
        </p:txBody>
      </p:sp>
      <p:sp>
        <p:nvSpPr>
          <p:cNvPr id="836" name="Google Shape;836;p75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837" name="Google Shape;837;p75"/>
          <p:cNvGrpSpPr/>
          <p:nvPr/>
        </p:nvGrpSpPr>
        <p:grpSpPr>
          <a:xfrm>
            <a:off x="1006982" y="1344600"/>
            <a:ext cx="4172268" cy="2828967"/>
            <a:chOff x="2791261" y="1445100"/>
            <a:chExt cx="3561475" cy="2414825"/>
          </a:xfrm>
        </p:grpSpPr>
        <p:pic>
          <p:nvPicPr>
            <p:cNvPr id="838" name="Google Shape;838;p75" title="Screenshot 2025-07-22 16413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91261" y="1445100"/>
              <a:ext cx="3561475" cy="2414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9" name="Google Shape;839;p75"/>
            <p:cNvSpPr txBox="1"/>
            <p:nvPr/>
          </p:nvSpPr>
          <p:spPr>
            <a:xfrm>
              <a:off x="3176595" y="2551289"/>
              <a:ext cx="2280900" cy="325200"/>
            </a:xfrm>
            <a:prstGeom prst="rect">
              <a:avLst/>
            </a:prstGeom>
            <a:noFill/>
            <a:ln cap="flat" cmpd="sng" w="223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07100" lIns="107100" spcFirstLastPara="1" rIns="107100" wrap="square" tIns="107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57">
                <a:solidFill>
                  <a:schemeClr val="dk1"/>
                </a:solidFill>
              </a:endParaRPr>
            </a:p>
          </p:txBody>
        </p:sp>
      </p:grpSp>
      <p:sp>
        <p:nvSpPr>
          <p:cNvPr id="840" name="Google Shape;840;p75"/>
          <p:cNvSpPr txBox="1"/>
          <p:nvPr/>
        </p:nvSpPr>
        <p:spPr>
          <a:xfrm>
            <a:off x="5521225" y="2539975"/>
            <a:ext cx="3066000" cy="6312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Some way to recognize the security violation.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1" name="Google Shape;841;p75"/>
          <p:cNvSpPr/>
          <p:nvPr/>
        </p:nvSpPr>
        <p:spPr>
          <a:xfrm>
            <a:off x="4453175" y="2736025"/>
            <a:ext cx="825000" cy="23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6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7" name="Google Shape;847;p76"/>
          <p:cNvSpPr txBox="1"/>
          <p:nvPr/>
        </p:nvSpPr>
        <p:spPr>
          <a:xfrm>
            <a:off x="326175" y="111325"/>
            <a:ext cx="78735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200">
                <a:solidFill>
                  <a:schemeClr val="dk1"/>
                </a:solidFill>
              </a:rPr>
              <a:t>Bug Manifestation Fidelity (BMF)</a:t>
            </a:r>
            <a:endParaRPr b="1" i="1" sz="3200">
              <a:solidFill>
                <a:schemeClr val="dk1"/>
              </a:solidFill>
            </a:endParaRPr>
          </a:p>
        </p:txBody>
      </p:sp>
      <p:grpSp>
        <p:nvGrpSpPr>
          <p:cNvPr id="848" name="Google Shape;848;p76"/>
          <p:cNvGrpSpPr/>
          <p:nvPr/>
        </p:nvGrpSpPr>
        <p:grpSpPr>
          <a:xfrm>
            <a:off x="1695450" y="1146925"/>
            <a:ext cx="4251900" cy="1565614"/>
            <a:chOff x="1695450" y="1146925"/>
            <a:chExt cx="4251900" cy="1565614"/>
          </a:xfrm>
        </p:grpSpPr>
        <p:sp>
          <p:nvSpPr>
            <p:cNvPr id="849" name="Google Shape;849;p76"/>
            <p:cNvSpPr/>
            <p:nvPr/>
          </p:nvSpPr>
          <p:spPr>
            <a:xfrm>
              <a:off x="1695450" y="1146925"/>
              <a:ext cx="4251900" cy="1300800"/>
            </a:xfrm>
            <a:prstGeom prst="roundRect">
              <a:avLst>
                <a:gd fmla="val 0" name="adj"/>
              </a:avLst>
            </a:prstGeom>
            <a:solidFill>
              <a:srgbClr val="C9F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50" name="Google Shape;850;p76"/>
            <p:cNvSpPr/>
            <p:nvPr/>
          </p:nvSpPr>
          <p:spPr>
            <a:xfrm rot="10800000">
              <a:off x="4230727" y="2437439"/>
              <a:ext cx="997200" cy="275100"/>
            </a:xfrm>
            <a:prstGeom prst="rtTriangle">
              <a:avLst/>
            </a:prstGeom>
            <a:solidFill>
              <a:srgbClr val="C9F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51" name="Google Shape;851;p76"/>
            <p:cNvSpPr txBox="1"/>
            <p:nvPr/>
          </p:nvSpPr>
          <p:spPr>
            <a:xfrm>
              <a:off x="1802503" y="1272710"/>
              <a:ext cx="4001700" cy="105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75" lIns="91425" spcFirstLastPara="1" rIns="91425" wrap="square" tIns="182875">
              <a:normAutofit fontScale="92500" lnSpcReduction="20000"/>
            </a:bodyPr>
            <a:lstStyle/>
            <a:p>
              <a:pPr indent="-73152" lvl="0" marL="73152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31"/>
                <a:buNone/>
              </a:pPr>
              <a:r>
                <a:rPr lang="en-GB" sz="1625">
                  <a:solidFill>
                    <a:srgbClr val="031C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“Minimum Fidelity required to reach and observe effects of the bugs of interest.”</a:t>
              </a:r>
              <a:endParaRPr sz="1625">
                <a:solidFill>
                  <a:srgbClr val="031C00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7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7" name="Google Shape;857;p77"/>
          <p:cNvSpPr txBox="1"/>
          <p:nvPr/>
        </p:nvSpPr>
        <p:spPr>
          <a:xfrm>
            <a:off x="326175" y="111325"/>
            <a:ext cx="78735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200">
                <a:solidFill>
                  <a:schemeClr val="dk1"/>
                </a:solidFill>
              </a:rPr>
              <a:t>Bug Manifestation Fidelity (BMF)</a:t>
            </a:r>
            <a:endParaRPr b="1" i="1" sz="3200">
              <a:solidFill>
                <a:schemeClr val="dk1"/>
              </a:solidFill>
            </a:endParaRPr>
          </a:p>
        </p:txBody>
      </p:sp>
      <p:grpSp>
        <p:nvGrpSpPr>
          <p:cNvPr id="858" name="Google Shape;858;p77"/>
          <p:cNvGrpSpPr/>
          <p:nvPr/>
        </p:nvGrpSpPr>
        <p:grpSpPr>
          <a:xfrm>
            <a:off x="1695450" y="1146925"/>
            <a:ext cx="4251900" cy="1565614"/>
            <a:chOff x="1695450" y="1146925"/>
            <a:chExt cx="4251900" cy="1565614"/>
          </a:xfrm>
        </p:grpSpPr>
        <p:sp>
          <p:nvSpPr>
            <p:cNvPr id="859" name="Google Shape;859;p77"/>
            <p:cNvSpPr/>
            <p:nvPr/>
          </p:nvSpPr>
          <p:spPr>
            <a:xfrm>
              <a:off x="1695450" y="1146925"/>
              <a:ext cx="4251900" cy="1300800"/>
            </a:xfrm>
            <a:prstGeom prst="roundRect">
              <a:avLst>
                <a:gd fmla="val 0" name="adj"/>
              </a:avLst>
            </a:prstGeom>
            <a:solidFill>
              <a:srgbClr val="C9F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60" name="Google Shape;860;p77"/>
            <p:cNvSpPr/>
            <p:nvPr/>
          </p:nvSpPr>
          <p:spPr>
            <a:xfrm rot="10800000">
              <a:off x="4230727" y="2437439"/>
              <a:ext cx="997200" cy="275100"/>
            </a:xfrm>
            <a:prstGeom prst="rtTriangle">
              <a:avLst/>
            </a:prstGeom>
            <a:solidFill>
              <a:srgbClr val="C9F2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61" name="Google Shape;861;p77"/>
            <p:cNvSpPr txBox="1"/>
            <p:nvPr/>
          </p:nvSpPr>
          <p:spPr>
            <a:xfrm>
              <a:off x="1802503" y="1272710"/>
              <a:ext cx="4001700" cy="105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75" lIns="91425" spcFirstLastPara="1" rIns="91425" wrap="square" tIns="182875">
              <a:normAutofit fontScale="92500" lnSpcReduction="20000"/>
            </a:bodyPr>
            <a:lstStyle/>
            <a:p>
              <a:pPr indent="-73152" lvl="0" marL="73152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31"/>
                <a:buNone/>
              </a:pPr>
              <a:r>
                <a:rPr lang="en-GB" sz="1625">
                  <a:solidFill>
                    <a:srgbClr val="031C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“Minimum Fidelity required to reach and observe effects of the bugs of interest.”</a:t>
              </a:r>
              <a:endParaRPr sz="1625">
                <a:solidFill>
                  <a:srgbClr val="031C00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862" name="Google Shape;862;p77"/>
          <p:cNvSpPr txBox="1"/>
          <p:nvPr/>
        </p:nvSpPr>
        <p:spPr>
          <a:xfrm>
            <a:off x="4706900" y="2730888"/>
            <a:ext cx="4094100" cy="196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S</a:t>
            </a:r>
            <a:r>
              <a:rPr lang="en-GB">
                <a:solidFill>
                  <a:schemeClr val="dk1"/>
                </a:solidFill>
              </a:rPr>
              <a:t>:  Language Semantic Fidelity = </a:t>
            </a:r>
            <a:r>
              <a:rPr b="1" lang="en-GB">
                <a:solidFill>
                  <a:schemeClr val="dk1"/>
                </a:solidFill>
              </a:rPr>
              <a:t>High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A</a:t>
            </a:r>
            <a:r>
              <a:rPr lang="en-GB">
                <a:solidFill>
                  <a:schemeClr val="dk1"/>
                </a:solidFill>
              </a:rPr>
              <a:t>: Assembly Execution Fidelity = </a:t>
            </a:r>
            <a:r>
              <a:rPr b="1" lang="en-GB">
                <a:solidFill>
                  <a:schemeClr val="dk1"/>
                </a:solidFill>
              </a:rPr>
              <a:t>Low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P</a:t>
            </a:r>
            <a:r>
              <a:rPr lang="en-GB">
                <a:solidFill>
                  <a:schemeClr val="dk1"/>
                </a:solidFill>
              </a:rPr>
              <a:t>: Peripheral Handling Fidelity  = </a:t>
            </a:r>
            <a:r>
              <a:rPr b="1" lang="en-GB">
                <a:solidFill>
                  <a:schemeClr val="dk1"/>
                </a:solidFill>
              </a:rPr>
              <a:t>Medium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C</a:t>
            </a:r>
            <a:r>
              <a:rPr lang="en-GB">
                <a:solidFill>
                  <a:schemeClr val="dk1"/>
                </a:solidFill>
              </a:rPr>
              <a:t>: Clock Fidelity                        = </a:t>
            </a:r>
            <a:r>
              <a:rPr b="1" lang="en-GB">
                <a:solidFill>
                  <a:schemeClr val="dk1"/>
                </a:solidFill>
              </a:rPr>
              <a:t>Medium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63" name="Google Shape;863;p77"/>
          <p:cNvSpPr txBox="1"/>
          <p:nvPr/>
        </p:nvSpPr>
        <p:spPr>
          <a:xfrm>
            <a:off x="673317" y="3293763"/>
            <a:ext cx="44148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dk1"/>
                </a:solidFill>
              </a:rPr>
              <a:t>Memory Corruption:</a:t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8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BMF Changes Rehosting Requirements</a:t>
            </a:r>
            <a:endParaRPr/>
          </a:p>
        </p:txBody>
      </p:sp>
      <p:sp>
        <p:nvSpPr>
          <p:cNvPr id="869" name="Google Shape;869;p78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70" name="Google Shape;870;p78" title="listing1 (1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150" y="916625"/>
            <a:ext cx="5222925" cy="38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79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Solution</a:t>
            </a:r>
            <a:endParaRPr/>
          </a:p>
        </p:txBody>
      </p:sp>
      <p:sp>
        <p:nvSpPr>
          <p:cNvPr id="876" name="Google Shape;876;p79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7" name="Google Shape;877;p79"/>
          <p:cNvSpPr txBox="1"/>
          <p:nvPr/>
        </p:nvSpPr>
        <p:spPr>
          <a:xfrm>
            <a:off x="1039325" y="1691750"/>
            <a:ext cx="69366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7000">
                <a:solidFill>
                  <a:schemeClr val="dk1"/>
                </a:solidFill>
              </a:rPr>
              <a:t>LEMIX</a:t>
            </a:r>
            <a:endParaRPr b="1" i="1" sz="7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0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LEMIX : Overview</a:t>
            </a:r>
            <a:endParaRPr/>
          </a:p>
        </p:txBody>
      </p:sp>
      <p:sp>
        <p:nvSpPr>
          <p:cNvPr id="883" name="Google Shape;883;p80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84" name="Google Shape;884;p80" title="lemix-Background Updated.drawio.png"/>
          <p:cNvPicPr preferRelativeResize="0"/>
          <p:nvPr/>
        </p:nvPicPr>
        <p:blipFill rotWithShape="1">
          <a:blip r:embed="rId3">
            <a:alphaModFix/>
          </a:blip>
          <a:srcRect b="0" l="0" r="67738" t="0"/>
          <a:stretch/>
        </p:blipFill>
        <p:spPr>
          <a:xfrm>
            <a:off x="156525" y="1058250"/>
            <a:ext cx="2851623" cy="33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80"/>
          <p:cNvSpPr txBox="1"/>
          <p:nvPr/>
        </p:nvSpPr>
        <p:spPr>
          <a:xfrm>
            <a:off x="243725" y="1400700"/>
            <a:ext cx="2823000" cy="66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886" name="Google Shape;886;p80"/>
          <p:cNvSpPr txBox="1"/>
          <p:nvPr/>
        </p:nvSpPr>
        <p:spPr>
          <a:xfrm>
            <a:off x="3724875" y="1384500"/>
            <a:ext cx="2851500" cy="7284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Multiple tasks run s</a:t>
            </a:r>
            <a:r>
              <a:rPr lang="en-GB">
                <a:solidFill>
                  <a:schemeClr val="dk1"/>
                </a:solidFill>
              </a:rPr>
              <a:t>imultaneously</a:t>
            </a:r>
            <a:r>
              <a:rPr lang="en-GB">
                <a:solidFill>
                  <a:schemeClr val="dk1"/>
                </a:solidFill>
              </a:rPr>
              <a:t> with priority-driven execution.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7" name="Google Shape;887;p80"/>
          <p:cNvSpPr/>
          <p:nvPr/>
        </p:nvSpPr>
        <p:spPr>
          <a:xfrm>
            <a:off x="3224175" y="1623475"/>
            <a:ext cx="420900" cy="23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5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3" name="Google Shape;383;p45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Contributions</a:t>
            </a:r>
            <a:endParaRPr/>
          </a:p>
        </p:txBody>
      </p:sp>
      <p:grpSp>
        <p:nvGrpSpPr>
          <p:cNvPr id="384" name="Google Shape;384;p45"/>
          <p:cNvGrpSpPr/>
          <p:nvPr/>
        </p:nvGrpSpPr>
        <p:grpSpPr>
          <a:xfrm>
            <a:off x="652425" y="1095950"/>
            <a:ext cx="7650067" cy="673321"/>
            <a:chOff x="2388887" y="1575010"/>
            <a:chExt cx="4478700" cy="673321"/>
          </a:xfrm>
        </p:grpSpPr>
        <p:sp>
          <p:nvSpPr>
            <p:cNvPr id="385" name="Google Shape;385;p45"/>
            <p:cNvSpPr/>
            <p:nvPr/>
          </p:nvSpPr>
          <p:spPr>
            <a:xfrm>
              <a:off x="2388887" y="1575010"/>
              <a:ext cx="44787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386" name="Google Shape;386;p45"/>
            <p:cNvCxnSpPr/>
            <p:nvPr/>
          </p:nvCxnSpPr>
          <p:spPr>
            <a:xfrm>
              <a:off x="2821650" y="22483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7" name="Google Shape;387;p45"/>
            <p:cNvSpPr/>
            <p:nvPr/>
          </p:nvSpPr>
          <p:spPr>
            <a:xfrm rot="10800000">
              <a:off x="2551347" y="182777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388" name="Google Shape;388;p45"/>
            <p:cNvSpPr/>
            <p:nvPr/>
          </p:nvSpPr>
          <p:spPr>
            <a:xfrm rot="10800000">
              <a:off x="2631441" y="1833221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389" name="Google Shape;389;p45"/>
            <p:cNvSpPr txBox="1"/>
            <p:nvPr/>
          </p:nvSpPr>
          <p:spPr>
            <a:xfrm>
              <a:off x="2821648" y="1715435"/>
              <a:ext cx="39504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LEMIX: Rehosts embedded apps as </a:t>
              </a:r>
              <a:r>
                <a:rPr b="1" lang="en-GB" sz="2000">
                  <a:solidFill>
                    <a:srgbClr val="783F04"/>
                  </a:solidFill>
                  <a:latin typeface="DM Sans"/>
                  <a:ea typeface="DM Sans"/>
                  <a:cs typeface="DM Sans"/>
                  <a:sym typeface="DM Sans"/>
                </a:rPr>
                <a:t>x86 Linux apps</a:t>
              </a: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.</a:t>
              </a:r>
              <a:endParaRPr sz="20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grpSp>
        <p:nvGrpSpPr>
          <p:cNvPr id="390" name="Google Shape;390;p45"/>
          <p:cNvGrpSpPr/>
          <p:nvPr/>
        </p:nvGrpSpPr>
        <p:grpSpPr>
          <a:xfrm>
            <a:off x="652368" y="1769290"/>
            <a:ext cx="7649938" cy="673331"/>
            <a:chOff x="2581200" y="1575000"/>
            <a:chExt cx="4286400" cy="673331"/>
          </a:xfrm>
        </p:grpSpPr>
        <p:sp>
          <p:nvSpPr>
            <p:cNvPr id="391" name="Google Shape;391;p45"/>
            <p:cNvSpPr/>
            <p:nvPr/>
          </p:nvSpPr>
          <p:spPr>
            <a:xfrm>
              <a:off x="2581200" y="1575000"/>
              <a:ext cx="42864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392" name="Google Shape;392;p45"/>
            <p:cNvCxnSpPr/>
            <p:nvPr/>
          </p:nvCxnSpPr>
          <p:spPr>
            <a:xfrm>
              <a:off x="2821650" y="22483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3" name="Google Shape;393;p45"/>
            <p:cNvSpPr/>
            <p:nvPr/>
          </p:nvSpPr>
          <p:spPr>
            <a:xfrm rot="10800000">
              <a:off x="2744559" y="1819404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394" name="Google Shape;394;p45"/>
            <p:cNvSpPr/>
            <p:nvPr/>
          </p:nvSpPr>
          <p:spPr>
            <a:xfrm rot="10800000">
              <a:off x="2822997" y="182790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395" name="Google Shape;395;p45"/>
            <p:cNvSpPr txBox="1"/>
            <p:nvPr/>
          </p:nvSpPr>
          <p:spPr>
            <a:xfrm>
              <a:off x="2979898" y="1715435"/>
              <a:ext cx="37923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783F04"/>
                  </a:solidFill>
                  <a:latin typeface="DM Sans"/>
                  <a:ea typeface="DM Sans"/>
                  <a:cs typeface="DM Sans"/>
                  <a:sym typeface="DM Sans"/>
                </a:rPr>
                <a:t>No Hardware or Emulation</a:t>
              </a: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 Required for Rehosting.</a:t>
              </a:r>
              <a:endParaRPr sz="20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grpSp>
        <p:nvGrpSpPr>
          <p:cNvPr id="396" name="Google Shape;396;p45"/>
          <p:cNvGrpSpPr/>
          <p:nvPr/>
        </p:nvGrpSpPr>
        <p:grpSpPr>
          <a:xfrm>
            <a:off x="652248" y="2444487"/>
            <a:ext cx="7649938" cy="673331"/>
            <a:chOff x="2581200" y="1575000"/>
            <a:chExt cx="4286400" cy="673331"/>
          </a:xfrm>
        </p:grpSpPr>
        <p:sp>
          <p:nvSpPr>
            <p:cNvPr id="397" name="Google Shape;397;p45"/>
            <p:cNvSpPr/>
            <p:nvPr/>
          </p:nvSpPr>
          <p:spPr>
            <a:xfrm>
              <a:off x="2581200" y="1575000"/>
              <a:ext cx="42864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398" name="Google Shape;398;p45"/>
            <p:cNvCxnSpPr/>
            <p:nvPr/>
          </p:nvCxnSpPr>
          <p:spPr>
            <a:xfrm>
              <a:off x="2821650" y="22483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9" name="Google Shape;399;p45"/>
            <p:cNvSpPr/>
            <p:nvPr/>
          </p:nvSpPr>
          <p:spPr>
            <a:xfrm rot="10800000">
              <a:off x="2744559" y="1819404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400" name="Google Shape;400;p45"/>
            <p:cNvSpPr/>
            <p:nvPr/>
          </p:nvSpPr>
          <p:spPr>
            <a:xfrm rot="10800000">
              <a:off x="2822997" y="182790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401" name="Google Shape;401;p45"/>
            <p:cNvSpPr txBox="1"/>
            <p:nvPr/>
          </p:nvSpPr>
          <p:spPr>
            <a:xfrm>
              <a:off x="2979896" y="1715413"/>
              <a:ext cx="37923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Evaluated on </a:t>
              </a:r>
              <a:r>
                <a:rPr b="1" lang="en-GB" sz="2000">
                  <a:solidFill>
                    <a:srgbClr val="783F04"/>
                  </a:solidFill>
                  <a:latin typeface="DM Sans"/>
                  <a:ea typeface="DM Sans"/>
                  <a:cs typeface="DM Sans"/>
                  <a:sym typeface="DM Sans"/>
                </a:rPr>
                <a:t>18</a:t>
              </a: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 Real World Applications across </a:t>
              </a:r>
              <a:r>
                <a:rPr b="1" lang="en-GB" sz="2000">
                  <a:solidFill>
                    <a:srgbClr val="783F04"/>
                  </a:solidFill>
                  <a:latin typeface="DM Sans"/>
                  <a:ea typeface="DM Sans"/>
                  <a:cs typeface="DM Sans"/>
                  <a:sym typeface="DM Sans"/>
                </a:rPr>
                <a:t>4 RTOSes</a:t>
              </a: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.</a:t>
              </a:r>
              <a:endParaRPr sz="20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81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LEMIX : Overview</a:t>
            </a:r>
            <a:endParaRPr/>
          </a:p>
        </p:txBody>
      </p:sp>
      <p:sp>
        <p:nvSpPr>
          <p:cNvPr id="893" name="Google Shape;893;p81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94" name="Google Shape;894;p81" title="lemix-Background Updated.drawio.png"/>
          <p:cNvPicPr preferRelativeResize="0"/>
          <p:nvPr/>
        </p:nvPicPr>
        <p:blipFill rotWithShape="1">
          <a:blip r:embed="rId3">
            <a:alphaModFix/>
          </a:blip>
          <a:srcRect b="0" l="0" r="67738" t="0"/>
          <a:stretch/>
        </p:blipFill>
        <p:spPr>
          <a:xfrm>
            <a:off x="156525" y="1058250"/>
            <a:ext cx="2851623" cy="33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81"/>
          <p:cNvSpPr txBox="1"/>
          <p:nvPr/>
        </p:nvSpPr>
        <p:spPr>
          <a:xfrm>
            <a:off x="243725" y="2087625"/>
            <a:ext cx="2823000" cy="102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896" name="Google Shape;896;p81"/>
          <p:cNvSpPr txBox="1"/>
          <p:nvPr/>
        </p:nvSpPr>
        <p:spPr>
          <a:xfrm>
            <a:off x="3724875" y="1672725"/>
            <a:ext cx="2851500" cy="7284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Handles task scheduling, timers etc.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7" name="Google Shape;897;p81"/>
          <p:cNvSpPr/>
          <p:nvPr/>
        </p:nvSpPr>
        <p:spPr>
          <a:xfrm rot="-1195218">
            <a:off x="3156126" y="2087630"/>
            <a:ext cx="420882" cy="23905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82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LEMIX : Overview</a:t>
            </a:r>
            <a:endParaRPr/>
          </a:p>
        </p:txBody>
      </p:sp>
      <p:sp>
        <p:nvSpPr>
          <p:cNvPr id="903" name="Google Shape;903;p82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04" name="Google Shape;904;p82" title="lemix-Background Updated.drawio.png"/>
          <p:cNvPicPr preferRelativeResize="0"/>
          <p:nvPr/>
        </p:nvPicPr>
        <p:blipFill rotWithShape="1">
          <a:blip r:embed="rId3">
            <a:alphaModFix/>
          </a:blip>
          <a:srcRect b="0" l="0" r="67738" t="0"/>
          <a:stretch/>
        </p:blipFill>
        <p:spPr>
          <a:xfrm>
            <a:off x="156525" y="1058250"/>
            <a:ext cx="2851623" cy="33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82"/>
          <p:cNvSpPr txBox="1"/>
          <p:nvPr/>
        </p:nvSpPr>
        <p:spPr>
          <a:xfrm>
            <a:off x="243725" y="2087625"/>
            <a:ext cx="2823000" cy="102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06" name="Google Shape;906;p82"/>
          <p:cNvSpPr txBox="1"/>
          <p:nvPr/>
        </p:nvSpPr>
        <p:spPr>
          <a:xfrm>
            <a:off x="3724875" y="1672725"/>
            <a:ext cx="2851500" cy="7284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Handles task scheduling, timers etc.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7" name="Google Shape;907;p82"/>
          <p:cNvSpPr txBox="1"/>
          <p:nvPr/>
        </p:nvSpPr>
        <p:spPr>
          <a:xfrm>
            <a:off x="3724875" y="2587550"/>
            <a:ext cx="2851500" cy="7284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Enables RTOS kernel to run on diverse MCUs.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8" name="Google Shape;908;p82"/>
          <p:cNvSpPr/>
          <p:nvPr/>
        </p:nvSpPr>
        <p:spPr>
          <a:xfrm rot="-1195218">
            <a:off x="3156126" y="2087630"/>
            <a:ext cx="420882" cy="23905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82"/>
          <p:cNvSpPr/>
          <p:nvPr/>
        </p:nvSpPr>
        <p:spPr>
          <a:xfrm rot="685805">
            <a:off x="3185373" y="2715181"/>
            <a:ext cx="420847" cy="23898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83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LEMIX : Overview</a:t>
            </a:r>
            <a:endParaRPr/>
          </a:p>
        </p:txBody>
      </p:sp>
      <p:sp>
        <p:nvSpPr>
          <p:cNvPr id="915" name="Google Shape;915;p83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16" name="Google Shape;916;p83" title="lemix-Background Updated.drawio.png"/>
          <p:cNvPicPr preferRelativeResize="0"/>
          <p:nvPr/>
        </p:nvPicPr>
        <p:blipFill rotWithShape="1">
          <a:blip r:embed="rId3">
            <a:alphaModFix/>
          </a:blip>
          <a:srcRect b="0" l="0" r="67738" t="0"/>
          <a:stretch/>
        </p:blipFill>
        <p:spPr>
          <a:xfrm>
            <a:off x="156525" y="1058250"/>
            <a:ext cx="2851623" cy="33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83"/>
          <p:cNvSpPr txBox="1"/>
          <p:nvPr/>
        </p:nvSpPr>
        <p:spPr>
          <a:xfrm>
            <a:off x="243725" y="3076124"/>
            <a:ext cx="2823000" cy="80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18" name="Google Shape;918;p83"/>
          <p:cNvSpPr txBox="1"/>
          <p:nvPr/>
        </p:nvSpPr>
        <p:spPr>
          <a:xfrm>
            <a:off x="3736250" y="3114075"/>
            <a:ext cx="2851500" cy="7284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Use HAL to communicate with the kernel and tasks.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9" name="Google Shape;919;p83"/>
          <p:cNvSpPr/>
          <p:nvPr/>
        </p:nvSpPr>
        <p:spPr>
          <a:xfrm>
            <a:off x="3161750" y="3358725"/>
            <a:ext cx="420900" cy="23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4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LEMIX : Overview</a:t>
            </a:r>
            <a:endParaRPr/>
          </a:p>
        </p:txBody>
      </p:sp>
      <p:sp>
        <p:nvSpPr>
          <p:cNvPr id="925" name="Google Shape;925;p84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26" name="Google Shape;926;p84" title="lemix-Background Updated.drawio.png"/>
          <p:cNvPicPr preferRelativeResize="0"/>
          <p:nvPr/>
        </p:nvPicPr>
        <p:blipFill rotWithShape="1">
          <a:blip r:embed="rId3">
            <a:alphaModFix/>
          </a:blip>
          <a:srcRect b="0" l="0" r="41013" t="0"/>
          <a:stretch/>
        </p:blipFill>
        <p:spPr>
          <a:xfrm>
            <a:off x="156525" y="1058250"/>
            <a:ext cx="5213951" cy="33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84"/>
          <p:cNvSpPr txBox="1"/>
          <p:nvPr/>
        </p:nvSpPr>
        <p:spPr>
          <a:xfrm>
            <a:off x="3041650" y="2221650"/>
            <a:ext cx="2354100" cy="40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28" name="Google Shape;928;p84"/>
          <p:cNvSpPr txBox="1"/>
          <p:nvPr/>
        </p:nvSpPr>
        <p:spPr>
          <a:xfrm>
            <a:off x="6137300" y="2058450"/>
            <a:ext cx="2851500" cy="7284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Replacing Application RTOS files with a POSIX equivalent.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9" name="Google Shape;929;p84"/>
          <p:cNvSpPr/>
          <p:nvPr/>
        </p:nvSpPr>
        <p:spPr>
          <a:xfrm>
            <a:off x="5556075" y="2303100"/>
            <a:ext cx="420900" cy="23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85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LEMIX : Overview</a:t>
            </a:r>
            <a:endParaRPr/>
          </a:p>
        </p:txBody>
      </p:sp>
      <p:sp>
        <p:nvSpPr>
          <p:cNvPr id="935" name="Google Shape;935;p85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36" name="Google Shape;936;p85" title="lemix-Background Updated.drawio.png"/>
          <p:cNvPicPr preferRelativeResize="0"/>
          <p:nvPr/>
        </p:nvPicPr>
        <p:blipFill rotWithShape="1">
          <a:blip r:embed="rId3">
            <a:alphaModFix/>
          </a:blip>
          <a:srcRect b="0" l="0" r="41013" t="0"/>
          <a:stretch/>
        </p:blipFill>
        <p:spPr>
          <a:xfrm>
            <a:off x="156525" y="1058250"/>
            <a:ext cx="5213951" cy="33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85"/>
          <p:cNvSpPr txBox="1"/>
          <p:nvPr/>
        </p:nvSpPr>
        <p:spPr>
          <a:xfrm>
            <a:off x="3016375" y="2682375"/>
            <a:ext cx="2354100" cy="40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38" name="Google Shape;938;p85"/>
          <p:cNvSpPr txBox="1"/>
          <p:nvPr/>
        </p:nvSpPr>
        <p:spPr>
          <a:xfrm>
            <a:off x="6114535" y="2519175"/>
            <a:ext cx="2851500" cy="7284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Compiling the entire application for the x86 architecture.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9" name="Google Shape;939;p85"/>
          <p:cNvSpPr/>
          <p:nvPr/>
        </p:nvSpPr>
        <p:spPr>
          <a:xfrm>
            <a:off x="5583263" y="2763825"/>
            <a:ext cx="420900" cy="23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86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LEMIX : Overview</a:t>
            </a:r>
            <a:endParaRPr/>
          </a:p>
        </p:txBody>
      </p:sp>
      <p:sp>
        <p:nvSpPr>
          <p:cNvPr id="945" name="Google Shape;945;p86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46" name="Google Shape;946;p86" title="lemix-Background Updated.drawio.png"/>
          <p:cNvPicPr preferRelativeResize="0"/>
          <p:nvPr/>
        </p:nvPicPr>
        <p:blipFill rotWithShape="1">
          <a:blip r:embed="rId3">
            <a:alphaModFix/>
          </a:blip>
          <a:srcRect b="0" l="0" r="41013" t="0"/>
          <a:stretch/>
        </p:blipFill>
        <p:spPr>
          <a:xfrm>
            <a:off x="156525" y="1058250"/>
            <a:ext cx="5213951" cy="33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86"/>
          <p:cNvSpPr txBox="1"/>
          <p:nvPr/>
        </p:nvSpPr>
        <p:spPr>
          <a:xfrm>
            <a:off x="3016375" y="3118000"/>
            <a:ext cx="2354100" cy="40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48" name="Google Shape;948;p86"/>
          <p:cNvSpPr txBox="1"/>
          <p:nvPr/>
        </p:nvSpPr>
        <p:spPr>
          <a:xfrm>
            <a:off x="6091773" y="2981649"/>
            <a:ext cx="2354100" cy="6747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Peripherals via runtime instrumentation.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9" name="Google Shape;949;p86"/>
          <p:cNvSpPr/>
          <p:nvPr/>
        </p:nvSpPr>
        <p:spPr>
          <a:xfrm>
            <a:off x="5520675" y="3199450"/>
            <a:ext cx="420900" cy="23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7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LEMIX : Overview</a:t>
            </a:r>
            <a:endParaRPr/>
          </a:p>
        </p:txBody>
      </p:sp>
      <p:sp>
        <p:nvSpPr>
          <p:cNvPr id="955" name="Google Shape;955;p87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56" name="Google Shape;956;p87" title="lemix-Background Updated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25" y="1058240"/>
            <a:ext cx="8839202" cy="3332003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87"/>
          <p:cNvSpPr txBox="1"/>
          <p:nvPr/>
        </p:nvSpPr>
        <p:spPr>
          <a:xfrm>
            <a:off x="5504500" y="1827925"/>
            <a:ext cx="2261700" cy="695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58" name="Google Shape;958;p87"/>
          <p:cNvSpPr/>
          <p:nvPr/>
        </p:nvSpPr>
        <p:spPr>
          <a:xfrm rot="2822637">
            <a:off x="5162989" y="1409321"/>
            <a:ext cx="594772" cy="23901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87"/>
          <p:cNvSpPr/>
          <p:nvPr/>
        </p:nvSpPr>
        <p:spPr>
          <a:xfrm rot="7102509">
            <a:off x="7579974" y="1409363"/>
            <a:ext cx="594644" cy="23892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88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LEMIX : Overview</a:t>
            </a:r>
            <a:endParaRPr/>
          </a:p>
        </p:txBody>
      </p:sp>
      <p:sp>
        <p:nvSpPr>
          <p:cNvPr id="965" name="Google Shape;965;p88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66" name="Google Shape;966;p88" title="lemix-Background Updated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25" y="1058240"/>
            <a:ext cx="8839202" cy="3332003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88"/>
          <p:cNvSpPr txBox="1"/>
          <p:nvPr/>
        </p:nvSpPr>
        <p:spPr>
          <a:xfrm>
            <a:off x="5496125" y="2489725"/>
            <a:ext cx="2337300" cy="100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68" name="Google Shape;968;p88"/>
          <p:cNvSpPr/>
          <p:nvPr/>
        </p:nvSpPr>
        <p:spPr>
          <a:xfrm rot="-3609713">
            <a:off x="4947321" y="3692739"/>
            <a:ext cx="594512" cy="2387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88"/>
          <p:cNvSpPr/>
          <p:nvPr/>
        </p:nvSpPr>
        <p:spPr>
          <a:xfrm rot="-6910867">
            <a:off x="7700430" y="3617531"/>
            <a:ext cx="594386" cy="23887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9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LEMIX : Overview</a:t>
            </a:r>
            <a:endParaRPr/>
          </a:p>
        </p:txBody>
      </p:sp>
      <p:sp>
        <p:nvSpPr>
          <p:cNvPr id="975" name="Google Shape;975;p89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76" name="Google Shape;976;p89" title="lemix-Background Updated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25" y="1058240"/>
            <a:ext cx="8839202" cy="3332003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89"/>
          <p:cNvSpPr txBox="1"/>
          <p:nvPr/>
        </p:nvSpPr>
        <p:spPr>
          <a:xfrm>
            <a:off x="7804050" y="1802825"/>
            <a:ext cx="523500" cy="167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78" name="Google Shape;978;p89"/>
          <p:cNvSpPr/>
          <p:nvPr/>
        </p:nvSpPr>
        <p:spPr>
          <a:xfrm rot="-8285412">
            <a:off x="8397866" y="3412874"/>
            <a:ext cx="594197" cy="2387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89"/>
          <p:cNvSpPr/>
          <p:nvPr/>
        </p:nvSpPr>
        <p:spPr>
          <a:xfrm rot="8775707">
            <a:off x="8397883" y="1327769"/>
            <a:ext cx="594167" cy="23871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90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LEMIX : Framework Architecture</a:t>
            </a:r>
            <a:endParaRPr/>
          </a:p>
        </p:txBody>
      </p:sp>
      <p:sp>
        <p:nvSpPr>
          <p:cNvPr id="985" name="Google Shape;985;p90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86" name="Google Shape;986;p90" title="Lemix_Overview-lemixoverview.drawio (3).png"/>
          <p:cNvPicPr preferRelativeResize="0"/>
          <p:nvPr/>
        </p:nvPicPr>
        <p:blipFill rotWithShape="1">
          <a:blip r:embed="rId3">
            <a:alphaModFix/>
          </a:blip>
          <a:srcRect b="13726" l="0" r="83590" t="0"/>
          <a:stretch/>
        </p:blipFill>
        <p:spPr>
          <a:xfrm>
            <a:off x="351075" y="1480825"/>
            <a:ext cx="1382401" cy="21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7" name="Google Shape;407;p46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Contributions</a:t>
            </a:r>
            <a:endParaRPr/>
          </a:p>
        </p:txBody>
      </p:sp>
      <p:grpSp>
        <p:nvGrpSpPr>
          <p:cNvPr id="408" name="Google Shape;408;p46"/>
          <p:cNvGrpSpPr/>
          <p:nvPr/>
        </p:nvGrpSpPr>
        <p:grpSpPr>
          <a:xfrm>
            <a:off x="652425" y="1095950"/>
            <a:ext cx="7650067" cy="673321"/>
            <a:chOff x="2388887" y="1575010"/>
            <a:chExt cx="4478700" cy="673321"/>
          </a:xfrm>
        </p:grpSpPr>
        <p:sp>
          <p:nvSpPr>
            <p:cNvPr id="409" name="Google Shape;409;p46"/>
            <p:cNvSpPr/>
            <p:nvPr/>
          </p:nvSpPr>
          <p:spPr>
            <a:xfrm>
              <a:off x="2388887" y="1575010"/>
              <a:ext cx="44787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410" name="Google Shape;410;p46"/>
            <p:cNvCxnSpPr/>
            <p:nvPr/>
          </p:nvCxnSpPr>
          <p:spPr>
            <a:xfrm>
              <a:off x="2821650" y="22483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1" name="Google Shape;411;p46"/>
            <p:cNvSpPr/>
            <p:nvPr/>
          </p:nvSpPr>
          <p:spPr>
            <a:xfrm rot="10800000">
              <a:off x="2551347" y="182777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412" name="Google Shape;412;p46"/>
            <p:cNvSpPr/>
            <p:nvPr/>
          </p:nvSpPr>
          <p:spPr>
            <a:xfrm rot="10800000">
              <a:off x="2631441" y="1833221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413" name="Google Shape;413;p46"/>
            <p:cNvSpPr txBox="1"/>
            <p:nvPr/>
          </p:nvSpPr>
          <p:spPr>
            <a:xfrm>
              <a:off x="2821648" y="1715435"/>
              <a:ext cx="39504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LEMIX: Rehosts embedded apps as </a:t>
              </a:r>
              <a:r>
                <a:rPr b="1" lang="en-GB" sz="2000">
                  <a:solidFill>
                    <a:srgbClr val="783F04"/>
                  </a:solidFill>
                  <a:latin typeface="DM Sans"/>
                  <a:ea typeface="DM Sans"/>
                  <a:cs typeface="DM Sans"/>
                  <a:sym typeface="DM Sans"/>
                </a:rPr>
                <a:t>x86 Linux apps</a:t>
              </a: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.</a:t>
              </a:r>
              <a:endParaRPr sz="20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grpSp>
        <p:nvGrpSpPr>
          <p:cNvPr id="414" name="Google Shape;414;p46"/>
          <p:cNvGrpSpPr/>
          <p:nvPr/>
        </p:nvGrpSpPr>
        <p:grpSpPr>
          <a:xfrm>
            <a:off x="652368" y="1769290"/>
            <a:ext cx="7649938" cy="673331"/>
            <a:chOff x="2581200" y="1575000"/>
            <a:chExt cx="4286400" cy="673331"/>
          </a:xfrm>
        </p:grpSpPr>
        <p:sp>
          <p:nvSpPr>
            <p:cNvPr id="415" name="Google Shape;415;p46"/>
            <p:cNvSpPr/>
            <p:nvPr/>
          </p:nvSpPr>
          <p:spPr>
            <a:xfrm>
              <a:off x="2581200" y="1575000"/>
              <a:ext cx="42864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416" name="Google Shape;416;p46"/>
            <p:cNvCxnSpPr/>
            <p:nvPr/>
          </p:nvCxnSpPr>
          <p:spPr>
            <a:xfrm>
              <a:off x="2821650" y="22483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7" name="Google Shape;417;p46"/>
            <p:cNvSpPr/>
            <p:nvPr/>
          </p:nvSpPr>
          <p:spPr>
            <a:xfrm rot="10800000">
              <a:off x="2744559" y="1819404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418" name="Google Shape;418;p46"/>
            <p:cNvSpPr/>
            <p:nvPr/>
          </p:nvSpPr>
          <p:spPr>
            <a:xfrm rot="10800000">
              <a:off x="2822997" y="182790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419" name="Google Shape;419;p46"/>
            <p:cNvSpPr txBox="1"/>
            <p:nvPr/>
          </p:nvSpPr>
          <p:spPr>
            <a:xfrm>
              <a:off x="2979898" y="1715435"/>
              <a:ext cx="37923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783F04"/>
                  </a:solidFill>
                  <a:latin typeface="DM Sans"/>
                  <a:ea typeface="DM Sans"/>
                  <a:cs typeface="DM Sans"/>
                  <a:sym typeface="DM Sans"/>
                </a:rPr>
                <a:t>No Hardware or Emulation</a:t>
              </a: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 Required for Rehosting.</a:t>
              </a:r>
              <a:endParaRPr sz="20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grpSp>
        <p:nvGrpSpPr>
          <p:cNvPr id="420" name="Google Shape;420;p46"/>
          <p:cNvGrpSpPr/>
          <p:nvPr/>
        </p:nvGrpSpPr>
        <p:grpSpPr>
          <a:xfrm>
            <a:off x="652248" y="2444487"/>
            <a:ext cx="7649938" cy="673331"/>
            <a:chOff x="2581200" y="1575000"/>
            <a:chExt cx="4286400" cy="673331"/>
          </a:xfrm>
        </p:grpSpPr>
        <p:sp>
          <p:nvSpPr>
            <p:cNvPr id="421" name="Google Shape;421;p46"/>
            <p:cNvSpPr/>
            <p:nvPr/>
          </p:nvSpPr>
          <p:spPr>
            <a:xfrm>
              <a:off x="2581200" y="1575000"/>
              <a:ext cx="42864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422" name="Google Shape;422;p46"/>
            <p:cNvCxnSpPr/>
            <p:nvPr/>
          </p:nvCxnSpPr>
          <p:spPr>
            <a:xfrm>
              <a:off x="2821650" y="22483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3" name="Google Shape;423;p46"/>
            <p:cNvSpPr/>
            <p:nvPr/>
          </p:nvSpPr>
          <p:spPr>
            <a:xfrm rot="10800000">
              <a:off x="2744559" y="1819404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424" name="Google Shape;424;p46"/>
            <p:cNvSpPr/>
            <p:nvPr/>
          </p:nvSpPr>
          <p:spPr>
            <a:xfrm rot="10800000">
              <a:off x="2822997" y="182790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425" name="Google Shape;425;p46"/>
            <p:cNvSpPr txBox="1"/>
            <p:nvPr/>
          </p:nvSpPr>
          <p:spPr>
            <a:xfrm>
              <a:off x="2979896" y="1715413"/>
              <a:ext cx="37923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Evaluated on </a:t>
              </a:r>
              <a:r>
                <a:rPr b="1" lang="en-GB" sz="2000">
                  <a:solidFill>
                    <a:srgbClr val="783F04"/>
                  </a:solidFill>
                  <a:latin typeface="DM Sans"/>
                  <a:ea typeface="DM Sans"/>
                  <a:cs typeface="DM Sans"/>
                  <a:sym typeface="DM Sans"/>
                </a:rPr>
                <a:t>18</a:t>
              </a: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 Real World Applications across </a:t>
              </a:r>
              <a:r>
                <a:rPr b="1" lang="en-GB" sz="2000">
                  <a:solidFill>
                    <a:srgbClr val="783F04"/>
                  </a:solidFill>
                  <a:latin typeface="DM Sans"/>
                  <a:ea typeface="DM Sans"/>
                  <a:cs typeface="DM Sans"/>
                  <a:sym typeface="DM Sans"/>
                </a:rPr>
                <a:t>4 RTOSes</a:t>
              </a: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.</a:t>
              </a:r>
              <a:endParaRPr sz="20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grpSp>
        <p:nvGrpSpPr>
          <p:cNvPr id="426" name="Google Shape;426;p46"/>
          <p:cNvGrpSpPr/>
          <p:nvPr/>
        </p:nvGrpSpPr>
        <p:grpSpPr>
          <a:xfrm>
            <a:off x="652368" y="3129191"/>
            <a:ext cx="7649938" cy="673200"/>
            <a:chOff x="2581200" y="1609138"/>
            <a:chExt cx="4286400" cy="673200"/>
          </a:xfrm>
        </p:grpSpPr>
        <p:sp>
          <p:nvSpPr>
            <p:cNvPr id="427" name="Google Shape;427;p46"/>
            <p:cNvSpPr/>
            <p:nvPr/>
          </p:nvSpPr>
          <p:spPr>
            <a:xfrm>
              <a:off x="2581200" y="1609138"/>
              <a:ext cx="42864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428" name="Google Shape;428;p46"/>
            <p:cNvCxnSpPr/>
            <p:nvPr/>
          </p:nvCxnSpPr>
          <p:spPr>
            <a:xfrm>
              <a:off x="2821650" y="22483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9" name="Google Shape;429;p46"/>
            <p:cNvSpPr/>
            <p:nvPr/>
          </p:nvSpPr>
          <p:spPr>
            <a:xfrm rot="10800000">
              <a:off x="2744559" y="1819404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430" name="Google Shape;430;p46"/>
            <p:cNvSpPr/>
            <p:nvPr/>
          </p:nvSpPr>
          <p:spPr>
            <a:xfrm rot="10800000">
              <a:off x="2822997" y="182790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431" name="Google Shape;431;p46"/>
            <p:cNvSpPr txBox="1"/>
            <p:nvPr/>
          </p:nvSpPr>
          <p:spPr>
            <a:xfrm>
              <a:off x="2979898" y="1715422"/>
              <a:ext cx="3792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Found </a:t>
              </a:r>
              <a:r>
                <a:rPr b="1" lang="en-GB" sz="2000">
                  <a:solidFill>
                    <a:srgbClr val="783F04"/>
                  </a:solidFill>
                  <a:latin typeface="DM Sans"/>
                  <a:ea typeface="DM Sans"/>
                  <a:cs typeface="DM Sans"/>
                  <a:sym typeface="DM Sans"/>
                </a:rPr>
                <a:t>21 previously unknown bugs</a:t>
              </a: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, most confirmed and fixed.</a:t>
              </a:r>
              <a:endParaRPr sz="20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91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LEMIX : Framework Architecture</a:t>
            </a:r>
            <a:endParaRPr/>
          </a:p>
        </p:txBody>
      </p:sp>
      <p:sp>
        <p:nvSpPr>
          <p:cNvPr id="992" name="Google Shape;992;p91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93" name="Google Shape;993;p91" title="Lemix_Overview-lemixoverview.drawio (3).png"/>
          <p:cNvPicPr preferRelativeResize="0"/>
          <p:nvPr/>
        </p:nvPicPr>
        <p:blipFill rotWithShape="1">
          <a:blip r:embed="rId3">
            <a:alphaModFix/>
          </a:blip>
          <a:srcRect b="13726" l="0" r="62112" t="0"/>
          <a:stretch/>
        </p:blipFill>
        <p:spPr>
          <a:xfrm>
            <a:off x="351075" y="1480825"/>
            <a:ext cx="3191724" cy="21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92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LEMIX : Framework Architecture</a:t>
            </a:r>
            <a:endParaRPr/>
          </a:p>
        </p:txBody>
      </p:sp>
      <p:sp>
        <p:nvSpPr>
          <p:cNvPr id="999" name="Google Shape;999;p92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00" name="Google Shape;1000;p92" title="Lemix_Overview-lemixoverview.drawio (3).png"/>
          <p:cNvPicPr preferRelativeResize="0"/>
          <p:nvPr/>
        </p:nvPicPr>
        <p:blipFill rotWithShape="1">
          <a:blip r:embed="rId3">
            <a:alphaModFix/>
          </a:blip>
          <a:srcRect b="13726" l="0" r="62112" t="0"/>
          <a:stretch/>
        </p:blipFill>
        <p:spPr>
          <a:xfrm>
            <a:off x="351075" y="1480825"/>
            <a:ext cx="3191724" cy="21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92"/>
          <p:cNvSpPr txBox="1"/>
          <p:nvPr/>
        </p:nvSpPr>
        <p:spPr>
          <a:xfrm>
            <a:off x="1817125" y="2750050"/>
            <a:ext cx="963300" cy="63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93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LEMIX : Framework Architecture</a:t>
            </a:r>
            <a:endParaRPr/>
          </a:p>
        </p:txBody>
      </p:sp>
      <p:sp>
        <p:nvSpPr>
          <p:cNvPr id="1007" name="Google Shape;1007;p93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08" name="Google Shape;1008;p93" title="Lemix_Overview-lemixoverview.drawio (3).png"/>
          <p:cNvPicPr preferRelativeResize="0"/>
          <p:nvPr/>
        </p:nvPicPr>
        <p:blipFill rotWithShape="1">
          <a:blip r:embed="rId3">
            <a:alphaModFix/>
          </a:blip>
          <a:srcRect b="13726" l="0" r="62112" t="0"/>
          <a:stretch/>
        </p:blipFill>
        <p:spPr>
          <a:xfrm>
            <a:off x="351075" y="1480825"/>
            <a:ext cx="3191724" cy="21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93"/>
          <p:cNvSpPr txBox="1"/>
          <p:nvPr/>
        </p:nvSpPr>
        <p:spPr>
          <a:xfrm>
            <a:off x="1896775" y="1480825"/>
            <a:ext cx="963300" cy="63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010" name="Google Shape;1010;p93" title="listing4 (1)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551" y="883053"/>
            <a:ext cx="4394219" cy="3682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4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LEMIX : Framework Architecture</a:t>
            </a:r>
            <a:endParaRPr/>
          </a:p>
        </p:txBody>
      </p:sp>
      <p:sp>
        <p:nvSpPr>
          <p:cNvPr id="1016" name="Google Shape;1016;p94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17" name="Google Shape;1017;p94" title="Lemix_Overview-lemixoverview.drawio (3).png"/>
          <p:cNvPicPr preferRelativeResize="0"/>
          <p:nvPr/>
        </p:nvPicPr>
        <p:blipFill rotWithShape="1">
          <a:blip r:embed="rId3">
            <a:alphaModFix/>
          </a:blip>
          <a:srcRect b="13726" l="0" r="62112" t="0"/>
          <a:stretch/>
        </p:blipFill>
        <p:spPr>
          <a:xfrm>
            <a:off x="351075" y="1480825"/>
            <a:ext cx="3191724" cy="21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94"/>
          <p:cNvSpPr txBox="1"/>
          <p:nvPr/>
        </p:nvSpPr>
        <p:spPr>
          <a:xfrm>
            <a:off x="1828475" y="2152200"/>
            <a:ext cx="963300" cy="63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19" name="Google Shape;1019;p94"/>
          <p:cNvSpPr txBox="1"/>
          <p:nvPr/>
        </p:nvSpPr>
        <p:spPr>
          <a:xfrm>
            <a:off x="4362100" y="2275850"/>
            <a:ext cx="3721200" cy="10242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Automated POSIX-Swap integrates only compilable RTOS configs into the LPL build to ensure maximum compatibility.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95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LEMIX : Framework Architecture</a:t>
            </a:r>
            <a:endParaRPr/>
          </a:p>
        </p:txBody>
      </p:sp>
      <p:sp>
        <p:nvSpPr>
          <p:cNvPr id="1025" name="Google Shape;1025;p95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26" name="Google Shape;1026;p95" title="Lemix_Overview-lemixoverview.drawio (3).png"/>
          <p:cNvPicPr preferRelativeResize="0"/>
          <p:nvPr/>
        </p:nvPicPr>
        <p:blipFill rotWithShape="1">
          <a:blip r:embed="rId3">
            <a:alphaModFix/>
          </a:blip>
          <a:srcRect b="14185" l="0" r="41176" t="0"/>
          <a:stretch/>
        </p:blipFill>
        <p:spPr>
          <a:xfrm>
            <a:off x="351075" y="1480825"/>
            <a:ext cx="4955524" cy="21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95" title="listing4 (2)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575" y="1308677"/>
            <a:ext cx="3586026" cy="262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96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LEMIX : Framework Architecture</a:t>
            </a:r>
            <a:endParaRPr/>
          </a:p>
        </p:txBody>
      </p:sp>
      <p:sp>
        <p:nvSpPr>
          <p:cNvPr id="1033" name="Google Shape;1033;p96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34" name="Google Shape;1034;p96" title="Lemix_Overview-lemixoverview.drawio (3).png"/>
          <p:cNvPicPr preferRelativeResize="0"/>
          <p:nvPr/>
        </p:nvPicPr>
        <p:blipFill rotWithShape="1">
          <a:blip r:embed="rId3">
            <a:alphaModFix/>
          </a:blip>
          <a:srcRect b="13269" l="0" r="16991" t="0"/>
          <a:stretch/>
        </p:blipFill>
        <p:spPr>
          <a:xfrm>
            <a:off x="351075" y="1480825"/>
            <a:ext cx="6992450" cy="21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97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LEMIX : Framework Architecture</a:t>
            </a:r>
            <a:endParaRPr/>
          </a:p>
        </p:txBody>
      </p:sp>
      <p:sp>
        <p:nvSpPr>
          <p:cNvPr id="1040" name="Google Shape;1040;p97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41" name="Google Shape;1041;p97" title="listing4 (3)_cropp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000" y="883678"/>
            <a:ext cx="4707397" cy="4108047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97"/>
          <p:cNvSpPr txBox="1"/>
          <p:nvPr/>
        </p:nvSpPr>
        <p:spPr>
          <a:xfrm>
            <a:off x="2882775" y="2340375"/>
            <a:ext cx="3982800" cy="128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98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LEMIX : Framework Architecture</a:t>
            </a:r>
            <a:endParaRPr/>
          </a:p>
        </p:txBody>
      </p:sp>
      <p:sp>
        <p:nvSpPr>
          <p:cNvPr id="1048" name="Google Shape;1048;p98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49" name="Google Shape;1049;p98" title="Lemix_Overview-lemixoverview.drawio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78" y="1480828"/>
            <a:ext cx="8424147" cy="24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99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5" name="Google Shape;1055;p99"/>
          <p:cNvSpPr txBox="1"/>
          <p:nvPr/>
        </p:nvSpPr>
        <p:spPr>
          <a:xfrm>
            <a:off x="1039325" y="1691750"/>
            <a:ext cx="69366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7000">
                <a:solidFill>
                  <a:schemeClr val="dk1"/>
                </a:solidFill>
              </a:rPr>
              <a:t>Evaluation</a:t>
            </a:r>
            <a:endParaRPr b="1" i="1" sz="7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00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061" name="Google Shape;1061;p100"/>
          <p:cNvGrpSpPr/>
          <p:nvPr/>
        </p:nvGrpSpPr>
        <p:grpSpPr>
          <a:xfrm>
            <a:off x="1325592" y="1193975"/>
            <a:ext cx="6607914" cy="673331"/>
            <a:chOff x="2428800" y="889200"/>
            <a:chExt cx="4286400" cy="673331"/>
          </a:xfrm>
        </p:grpSpPr>
        <p:sp>
          <p:nvSpPr>
            <p:cNvPr id="1062" name="Google Shape;1062;p100"/>
            <p:cNvSpPr/>
            <p:nvPr/>
          </p:nvSpPr>
          <p:spPr>
            <a:xfrm>
              <a:off x="2428800" y="889200"/>
              <a:ext cx="42864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1063" name="Google Shape;1063;p100"/>
            <p:cNvCxnSpPr/>
            <p:nvPr/>
          </p:nvCxnSpPr>
          <p:spPr>
            <a:xfrm>
              <a:off x="2669250" y="15625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64" name="Google Shape;1064;p100"/>
            <p:cNvSpPr/>
            <p:nvPr/>
          </p:nvSpPr>
          <p:spPr>
            <a:xfrm rot="10800000">
              <a:off x="2592159" y="1141981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065" name="Google Shape;1065;p100"/>
            <p:cNvSpPr/>
            <p:nvPr/>
          </p:nvSpPr>
          <p:spPr>
            <a:xfrm rot="10800000">
              <a:off x="2670597" y="114210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066" name="Google Shape;1066;p100"/>
            <p:cNvSpPr txBox="1"/>
            <p:nvPr/>
          </p:nvSpPr>
          <p:spPr>
            <a:xfrm>
              <a:off x="2914350" y="1029625"/>
              <a:ext cx="37053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How much manual effort does our technique require?</a:t>
              </a:r>
              <a:endParaRPr sz="16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sp>
        <p:nvSpPr>
          <p:cNvPr id="1067" name="Google Shape;1067;p100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 : Research Questions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7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7" name="Google Shape;437;p47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Contributions</a:t>
            </a:r>
            <a:endParaRPr/>
          </a:p>
        </p:txBody>
      </p:sp>
      <p:grpSp>
        <p:nvGrpSpPr>
          <p:cNvPr id="438" name="Google Shape;438;p47"/>
          <p:cNvGrpSpPr/>
          <p:nvPr/>
        </p:nvGrpSpPr>
        <p:grpSpPr>
          <a:xfrm>
            <a:off x="652425" y="1095950"/>
            <a:ext cx="7650067" cy="673321"/>
            <a:chOff x="2388887" y="1575010"/>
            <a:chExt cx="4478700" cy="673321"/>
          </a:xfrm>
        </p:grpSpPr>
        <p:sp>
          <p:nvSpPr>
            <p:cNvPr id="439" name="Google Shape;439;p47"/>
            <p:cNvSpPr/>
            <p:nvPr/>
          </p:nvSpPr>
          <p:spPr>
            <a:xfrm>
              <a:off x="2388887" y="1575010"/>
              <a:ext cx="44787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440" name="Google Shape;440;p47"/>
            <p:cNvCxnSpPr/>
            <p:nvPr/>
          </p:nvCxnSpPr>
          <p:spPr>
            <a:xfrm>
              <a:off x="2821650" y="22483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1" name="Google Shape;441;p47"/>
            <p:cNvSpPr/>
            <p:nvPr/>
          </p:nvSpPr>
          <p:spPr>
            <a:xfrm rot="10800000">
              <a:off x="2551347" y="182777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442" name="Google Shape;442;p47"/>
            <p:cNvSpPr/>
            <p:nvPr/>
          </p:nvSpPr>
          <p:spPr>
            <a:xfrm rot="10800000">
              <a:off x="2631441" y="1833221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443" name="Google Shape;443;p47"/>
            <p:cNvSpPr txBox="1"/>
            <p:nvPr/>
          </p:nvSpPr>
          <p:spPr>
            <a:xfrm>
              <a:off x="2821648" y="1715435"/>
              <a:ext cx="39504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LEMIX: Rehosts embedded apps as </a:t>
              </a:r>
              <a:r>
                <a:rPr b="1" lang="en-GB" sz="2000">
                  <a:solidFill>
                    <a:srgbClr val="783F04"/>
                  </a:solidFill>
                  <a:latin typeface="DM Sans"/>
                  <a:ea typeface="DM Sans"/>
                  <a:cs typeface="DM Sans"/>
                  <a:sym typeface="DM Sans"/>
                </a:rPr>
                <a:t>x86 Linux apps</a:t>
              </a: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.</a:t>
              </a:r>
              <a:endParaRPr sz="20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grpSp>
        <p:nvGrpSpPr>
          <p:cNvPr id="444" name="Google Shape;444;p47"/>
          <p:cNvGrpSpPr/>
          <p:nvPr/>
        </p:nvGrpSpPr>
        <p:grpSpPr>
          <a:xfrm>
            <a:off x="652368" y="1769290"/>
            <a:ext cx="7649938" cy="673331"/>
            <a:chOff x="2581200" y="1575000"/>
            <a:chExt cx="4286400" cy="673331"/>
          </a:xfrm>
        </p:grpSpPr>
        <p:sp>
          <p:nvSpPr>
            <p:cNvPr id="445" name="Google Shape;445;p47"/>
            <p:cNvSpPr/>
            <p:nvPr/>
          </p:nvSpPr>
          <p:spPr>
            <a:xfrm>
              <a:off x="2581200" y="1575000"/>
              <a:ext cx="42864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446" name="Google Shape;446;p47"/>
            <p:cNvCxnSpPr/>
            <p:nvPr/>
          </p:nvCxnSpPr>
          <p:spPr>
            <a:xfrm>
              <a:off x="2821650" y="22483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7" name="Google Shape;447;p47"/>
            <p:cNvSpPr/>
            <p:nvPr/>
          </p:nvSpPr>
          <p:spPr>
            <a:xfrm rot="10800000">
              <a:off x="2744559" y="1819404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448" name="Google Shape;448;p47"/>
            <p:cNvSpPr/>
            <p:nvPr/>
          </p:nvSpPr>
          <p:spPr>
            <a:xfrm rot="10800000">
              <a:off x="2822997" y="182790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449" name="Google Shape;449;p47"/>
            <p:cNvSpPr txBox="1"/>
            <p:nvPr/>
          </p:nvSpPr>
          <p:spPr>
            <a:xfrm>
              <a:off x="2979898" y="1715435"/>
              <a:ext cx="37923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783F04"/>
                  </a:solidFill>
                  <a:latin typeface="DM Sans"/>
                  <a:ea typeface="DM Sans"/>
                  <a:cs typeface="DM Sans"/>
                  <a:sym typeface="DM Sans"/>
                </a:rPr>
                <a:t>No Hardware or Emulation</a:t>
              </a: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 Required for Rehosting.</a:t>
              </a:r>
              <a:endParaRPr sz="20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grpSp>
        <p:nvGrpSpPr>
          <p:cNvPr id="450" name="Google Shape;450;p47"/>
          <p:cNvGrpSpPr/>
          <p:nvPr/>
        </p:nvGrpSpPr>
        <p:grpSpPr>
          <a:xfrm>
            <a:off x="652248" y="2444487"/>
            <a:ext cx="7649938" cy="673331"/>
            <a:chOff x="2581200" y="1575000"/>
            <a:chExt cx="4286400" cy="673331"/>
          </a:xfrm>
        </p:grpSpPr>
        <p:sp>
          <p:nvSpPr>
            <p:cNvPr id="451" name="Google Shape;451;p47"/>
            <p:cNvSpPr/>
            <p:nvPr/>
          </p:nvSpPr>
          <p:spPr>
            <a:xfrm>
              <a:off x="2581200" y="1575000"/>
              <a:ext cx="42864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452" name="Google Shape;452;p47"/>
            <p:cNvCxnSpPr/>
            <p:nvPr/>
          </p:nvCxnSpPr>
          <p:spPr>
            <a:xfrm>
              <a:off x="2821650" y="22483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3" name="Google Shape;453;p47"/>
            <p:cNvSpPr/>
            <p:nvPr/>
          </p:nvSpPr>
          <p:spPr>
            <a:xfrm rot="10800000">
              <a:off x="2744559" y="1819404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454" name="Google Shape;454;p47"/>
            <p:cNvSpPr/>
            <p:nvPr/>
          </p:nvSpPr>
          <p:spPr>
            <a:xfrm rot="10800000">
              <a:off x="2822997" y="182790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455" name="Google Shape;455;p47"/>
            <p:cNvSpPr txBox="1"/>
            <p:nvPr/>
          </p:nvSpPr>
          <p:spPr>
            <a:xfrm>
              <a:off x="2979896" y="1715413"/>
              <a:ext cx="37923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Evaluated on </a:t>
              </a:r>
              <a:r>
                <a:rPr b="1" lang="en-GB" sz="2000">
                  <a:solidFill>
                    <a:srgbClr val="783F04"/>
                  </a:solidFill>
                  <a:latin typeface="DM Sans"/>
                  <a:ea typeface="DM Sans"/>
                  <a:cs typeface="DM Sans"/>
                  <a:sym typeface="DM Sans"/>
                </a:rPr>
                <a:t>18</a:t>
              </a: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 Real World Applications across </a:t>
              </a:r>
              <a:r>
                <a:rPr b="1" lang="en-GB" sz="2000">
                  <a:solidFill>
                    <a:srgbClr val="783F04"/>
                  </a:solidFill>
                  <a:latin typeface="DM Sans"/>
                  <a:ea typeface="DM Sans"/>
                  <a:cs typeface="DM Sans"/>
                  <a:sym typeface="DM Sans"/>
                </a:rPr>
                <a:t>4 RTOSes</a:t>
              </a: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.</a:t>
              </a:r>
              <a:endParaRPr sz="20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grpSp>
        <p:nvGrpSpPr>
          <p:cNvPr id="456" name="Google Shape;456;p47"/>
          <p:cNvGrpSpPr/>
          <p:nvPr/>
        </p:nvGrpSpPr>
        <p:grpSpPr>
          <a:xfrm>
            <a:off x="652368" y="3129191"/>
            <a:ext cx="7649938" cy="673200"/>
            <a:chOff x="2581200" y="1609138"/>
            <a:chExt cx="4286400" cy="673200"/>
          </a:xfrm>
        </p:grpSpPr>
        <p:sp>
          <p:nvSpPr>
            <p:cNvPr id="457" name="Google Shape;457;p47"/>
            <p:cNvSpPr/>
            <p:nvPr/>
          </p:nvSpPr>
          <p:spPr>
            <a:xfrm>
              <a:off x="2581200" y="1609138"/>
              <a:ext cx="42864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458" name="Google Shape;458;p47"/>
            <p:cNvCxnSpPr/>
            <p:nvPr/>
          </p:nvCxnSpPr>
          <p:spPr>
            <a:xfrm>
              <a:off x="2821650" y="22483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9" name="Google Shape;459;p47"/>
            <p:cNvSpPr/>
            <p:nvPr/>
          </p:nvSpPr>
          <p:spPr>
            <a:xfrm rot="10800000">
              <a:off x="2744559" y="1819404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460" name="Google Shape;460;p47"/>
            <p:cNvSpPr/>
            <p:nvPr/>
          </p:nvSpPr>
          <p:spPr>
            <a:xfrm rot="10800000">
              <a:off x="2822997" y="182790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461" name="Google Shape;461;p47"/>
            <p:cNvSpPr txBox="1"/>
            <p:nvPr/>
          </p:nvSpPr>
          <p:spPr>
            <a:xfrm>
              <a:off x="2979898" y="1715422"/>
              <a:ext cx="3792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Found </a:t>
              </a:r>
              <a:r>
                <a:rPr b="1" lang="en-GB" sz="2000">
                  <a:solidFill>
                    <a:srgbClr val="783F04"/>
                  </a:solidFill>
                  <a:latin typeface="DM Sans"/>
                  <a:ea typeface="DM Sans"/>
                  <a:cs typeface="DM Sans"/>
                  <a:sym typeface="DM Sans"/>
                </a:rPr>
                <a:t>21 previously unknown bugs</a:t>
              </a: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, most confirmed and fixed.</a:t>
              </a:r>
              <a:endParaRPr sz="20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grpSp>
        <p:nvGrpSpPr>
          <p:cNvPr id="462" name="Google Shape;462;p47"/>
          <p:cNvGrpSpPr/>
          <p:nvPr/>
        </p:nvGrpSpPr>
        <p:grpSpPr>
          <a:xfrm>
            <a:off x="652608" y="3768378"/>
            <a:ext cx="7649938" cy="673331"/>
            <a:chOff x="2581200" y="1575000"/>
            <a:chExt cx="4286400" cy="673331"/>
          </a:xfrm>
        </p:grpSpPr>
        <p:sp>
          <p:nvSpPr>
            <p:cNvPr id="463" name="Google Shape;463;p47"/>
            <p:cNvSpPr/>
            <p:nvPr/>
          </p:nvSpPr>
          <p:spPr>
            <a:xfrm>
              <a:off x="2581200" y="1575000"/>
              <a:ext cx="42864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464" name="Google Shape;464;p47"/>
            <p:cNvCxnSpPr/>
            <p:nvPr/>
          </p:nvCxnSpPr>
          <p:spPr>
            <a:xfrm>
              <a:off x="2821650" y="22483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5" name="Google Shape;465;p47"/>
            <p:cNvSpPr/>
            <p:nvPr/>
          </p:nvSpPr>
          <p:spPr>
            <a:xfrm rot="10800000">
              <a:off x="2744559" y="1819404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466" name="Google Shape;466;p47"/>
            <p:cNvSpPr/>
            <p:nvPr/>
          </p:nvSpPr>
          <p:spPr>
            <a:xfrm rot="10800000">
              <a:off x="2822997" y="182790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467" name="Google Shape;467;p47"/>
            <p:cNvSpPr txBox="1"/>
            <p:nvPr/>
          </p:nvSpPr>
          <p:spPr>
            <a:xfrm>
              <a:off x="2979904" y="1715422"/>
              <a:ext cx="3792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Superior to State-Of-The-Art in </a:t>
              </a:r>
              <a:r>
                <a:rPr b="1" lang="en-GB" sz="2000">
                  <a:solidFill>
                    <a:srgbClr val="783F04"/>
                  </a:solidFill>
                  <a:latin typeface="DM Sans"/>
                  <a:ea typeface="DM Sans"/>
                  <a:cs typeface="DM Sans"/>
                  <a:sym typeface="DM Sans"/>
                </a:rPr>
                <a:t>Coverage and Detection</a:t>
              </a:r>
              <a:r>
                <a:rPr lang="en-GB" sz="20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.</a:t>
              </a:r>
              <a:endParaRPr sz="20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1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 : Research Questions</a:t>
            </a:r>
            <a:endParaRPr/>
          </a:p>
        </p:txBody>
      </p:sp>
      <p:sp>
        <p:nvSpPr>
          <p:cNvPr id="1073" name="Google Shape;1073;p101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074" name="Google Shape;1074;p101"/>
          <p:cNvGrpSpPr/>
          <p:nvPr/>
        </p:nvGrpSpPr>
        <p:grpSpPr>
          <a:xfrm>
            <a:off x="1325592" y="1193975"/>
            <a:ext cx="6607914" cy="673331"/>
            <a:chOff x="2428800" y="889200"/>
            <a:chExt cx="4286400" cy="673331"/>
          </a:xfrm>
        </p:grpSpPr>
        <p:sp>
          <p:nvSpPr>
            <p:cNvPr id="1075" name="Google Shape;1075;p101"/>
            <p:cNvSpPr/>
            <p:nvPr/>
          </p:nvSpPr>
          <p:spPr>
            <a:xfrm>
              <a:off x="2428800" y="889200"/>
              <a:ext cx="42864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1076" name="Google Shape;1076;p101"/>
            <p:cNvCxnSpPr/>
            <p:nvPr/>
          </p:nvCxnSpPr>
          <p:spPr>
            <a:xfrm>
              <a:off x="2669250" y="15625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77" name="Google Shape;1077;p101"/>
            <p:cNvSpPr/>
            <p:nvPr/>
          </p:nvSpPr>
          <p:spPr>
            <a:xfrm rot="10800000">
              <a:off x="2592159" y="1141981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078" name="Google Shape;1078;p101"/>
            <p:cNvSpPr/>
            <p:nvPr/>
          </p:nvSpPr>
          <p:spPr>
            <a:xfrm rot="10800000">
              <a:off x="2670597" y="114210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079" name="Google Shape;1079;p101"/>
            <p:cNvSpPr txBox="1"/>
            <p:nvPr/>
          </p:nvSpPr>
          <p:spPr>
            <a:xfrm>
              <a:off x="2914350" y="1029625"/>
              <a:ext cx="37053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How much manual effort does our technique require?</a:t>
              </a:r>
              <a:endParaRPr sz="16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grpSp>
        <p:nvGrpSpPr>
          <p:cNvPr id="1080" name="Google Shape;1080;p101"/>
          <p:cNvGrpSpPr/>
          <p:nvPr/>
        </p:nvGrpSpPr>
        <p:grpSpPr>
          <a:xfrm>
            <a:off x="1325592" y="1854088"/>
            <a:ext cx="6607914" cy="673331"/>
            <a:chOff x="2428800" y="889200"/>
            <a:chExt cx="4286400" cy="673331"/>
          </a:xfrm>
        </p:grpSpPr>
        <p:sp>
          <p:nvSpPr>
            <p:cNvPr id="1081" name="Google Shape;1081;p101"/>
            <p:cNvSpPr/>
            <p:nvPr/>
          </p:nvSpPr>
          <p:spPr>
            <a:xfrm>
              <a:off x="2428800" y="889200"/>
              <a:ext cx="42864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1082" name="Google Shape;1082;p101"/>
            <p:cNvCxnSpPr/>
            <p:nvPr/>
          </p:nvCxnSpPr>
          <p:spPr>
            <a:xfrm>
              <a:off x="2669250" y="15625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83" name="Google Shape;1083;p101"/>
            <p:cNvSpPr/>
            <p:nvPr/>
          </p:nvSpPr>
          <p:spPr>
            <a:xfrm rot="10800000">
              <a:off x="2592159" y="1141981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084" name="Google Shape;1084;p101"/>
            <p:cNvSpPr/>
            <p:nvPr/>
          </p:nvSpPr>
          <p:spPr>
            <a:xfrm rot="10800000">
              <a:off x="2670597" y="114210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085" name="Google Shape;1085;p101"/>
            <p:cNvSpPr txBox="1"/>
            <p:nvPr/>
          </p:nvSpPr>
          <p:spPr>
            <a:xfrm>
              <a:off x="2914350" y="1029625"/>
              <a:ext cx="37053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How effective is our Peripheral MMIO Identification?</a:t>
              </a:r>
              <a:endParaRPr sz="16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02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 : Research Questions</a:t>
            </a:r>
            <a:endParaRPr/>
          </a:p>
        </p:txBody>
      </p:sp>
      <p:sp>
        <p:nvSpPr>
          <p:cNvPr id="1091" name="Google Shape;1091;p102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092" name="Google Shape;1092;p102"/>
          <p:cNvGrpSpPr/>
          <p:nvPr/>
        </p:nvGrpSpPr>
        <p:grpSpPr>
          <a:xfrm>
            <a:off x="1325592" y="1193975"/>
            <a:ext cx="6607914" cy="673331"/>
            <a:chOff x="2428800" y="889200"/>
            <a:chExt cx="4286400" cy="673331"/>
          </a:xfrm>
        </p:grpSpPr>
        <p:sp>
          <p:nvSpPr>
            <p:cNvPr id="1093" name="Google Shape;1093;p102"/>
            <p:cNvSpPr/>
            <p:nvPr/>
          </p:nvSpPr>
          <p:spPr>
            <a:xfrm>
              <a:off x="2428800" y="889200"/>
              <a:ext cx="42864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1094" name="Google Shape;1094;p102"/>
            <p:cNvCxnSpPr/>
            <p:nvPr/>
          </p:nvCxnSpPr>
          <p:spPr>
            <a:xfrm>
              <a:off x="2669250" y="15625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95" name="Google Shape;1095;p102"/>
            <p:cNvSpPr/>
            <p:nvPr/>
          </p:nvSpPr>
          <p:spPr>
            <a:xfrm rot="10800000">
              <a:off x="2592159" y="1141981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096" name="Google Shape;1096;p102"/>
            <p:cNvSpPr/>
            <p:nvPr/>
          </p:nvSpPr>
          <p:spPr>
            <a:xfrm rot="10800000">
              <a:off x="2670597" y="114210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097" name="Google Shape;1097;p102"/>
            <p:cNvSpPr txBox="1"/>
            <p:nvPr/>
          </p:nvSpPr>
          <p:spPr>
            <a:xfrm>
              <a:off x="2914350" y="1029625"/>
              <a:ext cx="37053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How much manual effort does our technique require?</a:t>
              </a:r>
              <a:endParaRPr sz="16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grpSp>
        <p:nvGrpSpPr>
          <p:cNvPr id="1098" name="Google Shape;1098;p102"/>
          <p:cNvGrpSpPr/>
          <p:nvPr/>
        </p:nvGrpSpPr>
        <p:grpSpPr>
          <a:xfrm>
            <a:off x="1325592" y="1854088"/>
            <a:ext cx="6607914" cy="673331"/>
            <a:chOff x="2428800" y="889200"/>
            <a:chExt cx="4286400" cy="673331"/>
          </a:xfrm>
        </p:grpSpPr>
        <p:sp>
          <p:nvSpPr>
            <p:cNvPr id="1099" name="Google Shape;1099;p102"/>
            <p:cNvSpPr/>
            <p:nvPr/>
          </p:nvSpPr>
          <p:spPr>
            <a:xfrm>
              <a:off x="2428800" y="889200"/>
              <a:ext cx="42864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1100" name="Google Shape;1100;p102"/>
            <p:cNvCxnSpPr/>
            <p:nvPr/>
          </p:nvCxnSpPr>
          <p:spPr>
            <a:xfrm>
              <a:off x="2669250" y="15625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1" name="Google Shape;1101;p102"/>
            <p:cNvSpPr/>
            <p:nvPr/>
          </p:nvSpPr>
          <p:spPr>
            <a:xfrm rot="10800000">
              <a:off x="2592159" y="1141981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102" name="Google Shape;1102;p102"/>
            <p:cNvSpPr/>
            <p:nvPr/>
          </p:nvSpPr>
          <p:spPr>
            <a:xfrm rot="10800000">
              <a:off x="2670597" y="114210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103" name="Google Shape;1103;p102"/>
            <p:cNvSpPr txBox="1"/>
            <p:nvPr/>
          </p:nvSpPr>
          <p:spPr>
            <a:xfrm>
              <a:off x="2914350" y="1029625"/>
              <a:ext cx="37053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How effective is our Peripheral MMIO Identification?</a:t>
              </a:r>
              <a:endParaRPr sz="16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grpSp>
        <p:nvGrpSpPr>
          <p:cNvPr id="1104" name="Google Shape;1104;p102"/>
          <p:cNvGrpSpPr/>
          <p:nvPr/>
        </p:nvGrpSpPr>
        <p:grpSpPr>
          <a:xfrm>
            <a:off x="1325592" y="2527413"/>
            <a:ext cx="6607914" cy="673331"/>
            <a:chOff x="2428800" y="889200"/>
            <a:chExt cx="4286400" cy="673331"/>
          </a:xfrm>
        </p:grpSpPr>
        <p:sp>
          <p:nvSpPr>
            <p:cNvPr id="1105" name="Google Shape;1105;p102"/>
            <p:cNvSpPr/>
            <p:nvPr/>
          </p:nvSpPr>
          <p:spPr>
            <a:xfrm>
              <a:off x="2428800" y="889200"/>
              <a:ext cx="42864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1106" name="Google Shape;1106;p102"/>
            <p:cNvCxnSpPr/>
            <p:nvPr/>
          </p:nvCxnSpPr>
          <p:spPr>
            <a:xfrm>
              <a:off x="2669250" y="15625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7" name="Google Shape;1107;p102"/>
            <p:cNvSpPr/>
            <p:nvPr/>
          </p:nvSpPr>
          <p:spPr>
            <a:xfrm rot="10800000">
              <a:off x="2592159" y="1141981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108" name="Google Shape;1108;p102"/>
            <p:cNvSpPr/>
            <p:nvPr/>
          </p:nvSpPr>
          <p:spPr>
            <a:xfrm rot="10800000">
              <a:off x="2670597" y="114210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109" name="Google Shape;1109;p102"/>
            <p:cNvSpPr txBox="1"/>
            <p:nvPr/>
          </p:nvSpPr>
          <p:spPr>
            <a:xfrm>
              <a:off x="2914350" y="1029625"/>
              <a:ext cx="37053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Effectiveness of 2 different Fuzzing Approaches.</a:t>
              </a:r>
              <a:endParaRPr sz="16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03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 : Research Questions</a:t>
            </a:r>
            <a:endParaRPr/>
          </a:p>
        </p:txBody>
      </p:sp>
      <p:sp>
        <p:nvSpPr>
          <p:cNvPr id="1115" name="Google Shape;1115;p103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116" name="Google Shape;1116;p103"/>
          <p:cNvGrpSpPr/>
          <p:nvPr/>
        </p:nvGrpSpPr>
        <p:grpSpPr>
          <a:xfrm>
            <a:off x="1325592" y="1193975"/>
            <a:ext cx="6607914" cy="673331"/>
            <a:chOff x="2428800" y="889200"/>
            <a:chExt cx="4286400" cy="673331"/>
          </a:xfrm>
        </p:grpSpPr>
        <p:sp>
          <p:nvSpPr>
            <p:cNvPr id="1117" name="Google Shape;1117;p103"/>
            <p:cNvSpPr/>
            <p:nvPr/>
          </p:nvSpPr>
          <p:spPr>
            <a:xfrm>
              <a:off x="2428800" y="889200"/>
              <a:ext cx="42864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1118" name="Google Shape;1118;p103"/>
            <p:cNvCxnSpPr/>
            <p:nvPr/>
          </p:nvCxnSpPr>
          <p:spPr>
            <a:xfrm>
              <a:off x="2669250" y="15625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19" name="Google Shape;1119;p103"/>
            <p:cNvSpPr/>
            <p:nvPr/>
          </p:nvSpPr>
          <p:spPr>
            <a:xfrm rot="10800000">
              <a:off x="2592159" y="1141981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120" name="Google Shape;1120;p103"/>
            <p:cNvSpPr/>
            <p:nvPr/>
          </p:nvSpPr>
          <p:spPr>
            <a:xfrm rot="10800000">
              <a:off x="2670597" y="114210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121" name="Google Shape;1121;p103"/>
            <p:cNvSpPr txBox="1"/>
            <p:nvPr/>
          </p:nvSpPr>
          <p:spPr>
            <a:xfrm>
              <a:off x="2914350" y="1029625"/>
              <a:ext cx="37053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How much manual effort does our technique require?</a:t>
              </a:r>
              <a:endParaRPr sz="16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grpSp>
        <p:nvGrpSpPr>
          <p:cNvPr id="1122" name="Google Shape;1122;p103"/>
          <p:cNvGrpSpPr/>
          <p:nvPr/>
        </p:nvGrpSpPr>
        <p:grpSpPr>
          <a:xfrm>
            <a:off x="1325592" y="1854088"/>
            <a:ext cx="6607914" cy="673331"/>
            <a:chOff x="2428800" y="889200"/>
            <a:chExt cx="4286400" cy="673331"/>
          </a:xfrm>
        </p:grpSpPr>
        <p:sp>
          <p:nvSpPr>
            <p:cNvPr id="1123" name="Google Shape;1123;p103"/>
            <p:cNvSpPr/>
            <p:nvPr/>
          </p:nvSpPr>
          <p:spPr>
            <a:xfrm>
              <a:off x="2428800" y="889200"/>
              <a:ext cx="42864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1124" name="Google Shape;1124;p103"/>
            <p:cNvCxnSpPr/>
            <p:nvPr/>
          </p:nvCxnSpPr>
          <p:spPr>
            <a:xfrm>
              <a:off x="2669250" y="15625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25" name="Google Shape;1125;p103"/>
            <p:cNvSpPr/>
            <p:nvPr/>
          </p:nvSpPr>
          <p:spPr>
            <a:xfrm rot="10800000">
              <a:off x="2592159" y="1141981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126" name="Google Shape;1126;p103"/>
            <p:cNvSpPr/>
            <p:nvPr/>
          </p:nvSpPr>
          <p:spPr>
            <a:xfrm rot="10800000">
              <a:off x="2670597" y="114210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127" name="Google Shape;1127;p103"/>
            <p:cNvSpPr txBox="1"/>
            <p:nvPr/>
          </p:nvSpPr>
          <p:spPr>
            <a:xfrm>
              <a:off x="2914350" y="1029625"/>
              <a:ext cx="37053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How effective is our Peripheral MMIO Identification?</a:t>
              </a:r>
              <a:endParaRPr sz="16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grpSp>
        <p:nvGrpSpPr>
          <p:cNvPr id="1128" name="Google Shape;1128;p103"/>
          <p:cNvGrpSpPr/>
          <p:nvPr/>
        </p:nvGrpSpPr>
        <p:grpSpPr>
          <a:xfrm>
            <a:off x="1325592" y="2527413"/>
            <a:ext cx="6607914" cy="673331"/>
            <a:chOff x="2428800" y="889200"/>
            <a:chExt cx="4286400" cy="673331"/>
          </a:xfrm>
        </p:grpSpPr>
        <p:sp>
          <p:nvSpPr>
            <p:cNvPr id="1129" name="Google Shape;1129;p103"/>
            <p:cNvSpPr/>
            <p:nvPr/>
          </p:nvSpPr>
          <p:spPr>
            <a:xfrm>
              <a:off x="2428800" y="889200"/>
              <a:ext cx="42864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1130" name="Google Shape;1130;p103"/>
            <p:cNvCxnSpPr/>
            <p:nvPr/>
          </p:nvCxnSpPr>
          <p:spPr>
            <a:xfrm>
              <a:off x="2669250" y="15625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31" name="Google Shape;1131;p103"/>
            <p:cNvSpPr/>
            <p:nvPr/>
          </p:nvSpPr>
          <p:spPr>
            <a:xfrm rot="10800000">
              <a:off x="2592159" y="1141981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132" name="Google Shape;1132;p103"/>
            <p:cNvSpPr/>
            <p:nvPr/>
          </p:nvSpPr>
          <p:spPr>
            <a:xfrm rot="10800000">
              <a:off x="2670597" y="114210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133" name="Google Shape;1133;p103"/>
            <p:cNvSpPr txBox="1"/>
            <p:nvPr/>
          </p:nvSpPr>
          <p:spPr>
            <a:xfrm>
              <a:off x="2914350" y="1029625"/>
              <a:ext cx="37053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Effectiveness of 2 different Fuzzing Approaches.</a:t>
              </a:r>
              <a:endParaRPr sz="16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grpSp>
        <p:nvGrpSpPr>
          <p:cNvPr id="1134" name="Google Shape;1134;p103"/>
          <p:cNvGrpSpPr/>
          <p:nvPr/>
        </p:nvGrpSpPr>
        <p:grpSpPr>
          <a:xfrm>
            <a:off x="1325592" y="3200738"/>
            <a:ext cx="6607914" cy="673331"/>
            <a:chOff x="2428800" y="889200"/>
            <a:chExt cx="4286400" cy="673331"/>
          </a:xfrm>
        </p:grpSpPr>
        <p:sp>
          <p:nvSpPr>
            <p:cNvPr id="1135" name="Google Shape;1135;p103"/>
            <p:cNvSpPr/>
            <p:nvPr/>
          </p:nvSpPr>
          <p:spPr>
            <a:xfrm>
              <a:off x="2428800" y="889200"/>
              <a:ext cx="4286400" cy="673200"/>
            </a:xfrm>
            <a:prstGeom prst="rect">
              <a:avLst/>
            </a:prstGeom>
            <a:gradFill>
              <a:gsLst>
                <a:gs pos="0">
                  <a:srgbClr val="F4F2EB"/>
                </a:gs>
                <a:gs pos="100000">
                  <a:srgbClr val="E9E1D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1136" name="Google Shape;1136;p103"/>
            <p:cNvCxnSpPr/>
            <p:nvPr/>
          </p:nvCxnSpPr>
          <p:spPr>
            <a:xfrm>
              <a:off x="2669250" y="1562531"/>
              <a:ext cx="3805500" cy="0"/>
            </a:xfrm>
            <a:prstGeom prst="straightConnector1">
              <a:avLst/>
            </a:prstGeom>
            <a:noFill/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37" name="Google Shape;1137;p103"/>
            <p:cNvSpPr/>
            <p:nvPr/>
          </p:nvSpPr>
          <p:spPr>
            <a:xfrm rot="10800000">
              <a:off x="2592159" y="1141981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34343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138" name="Google Shape;1138;p103"/>
            <p:cNvSpPr/>
            <p:nvPr/>
          </p:nvSpPr>
          <p:spPr>
            <a:xfrm rot="10800000">
              <a:off x="2670597" y="1142109"/>
              <a:ext cx="156900" cy="156900"/>
            </a:xfrm>
            <a:prstGeom prst="pie">
              <a:avLst>
                <a:gd fmla="val 5400368" name="adj1"/>
                <a:gd fmla="val 16200000" name="adj2"/>
              </a:avLst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402145"/>
                </a:solidFill>
                <a:latin typeface="Domine"/>
                <a:ea typeface="Domine"/>
                <a:cs typeface="Domine"/>
                <a:sym typeface="Domine"/>
              </a:endParaRPr>
            </a:p>
          </p:txBody>
        </p:sp>
        <p:sp>
          <p:nvSpPr>
            <p:cNvPr id="1139" name="Google Shape;1139;p103"/>
            <p:cNvSpPr txBox="1"/>
            <p:nvPr/>
          </p:nvSpPr>
          <p:spPr>
            <a:xfrm>
              <a:off x="2914350" y="1029625"/>
              <a:ext cx="37053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783F0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Comparison with the State Of The Art.</a:t>
              </a:r>
              <a:endParaRPr sz="1600">
                <a:solidFill>
                  <a:srgbClr val="783F0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04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RQ1 : Manual Effort</a:t>
            </a:r>
            <a:endParaRPr/>
          </a:p>
        </p:txBody>
      </p:sp>
      <p:sp>
        <p:nvSpPr>
          <p:cNvPr id="1145" name="Google Shape;1145;p104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6" name="Google Shape;1146;p104"/>
          <p:cNvSpPr txBox="1"/>
          <p:nvPr/>
        </p:nvSpPr>
        <p:spPr>
          <a:xfrm>
            <a:off x="5018850" y="1758700"/>
            <a:ext cx="3636300" cy="6975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 manual effort for compiler fixes (20–40 min median) despite large SLoC changes.</a:t>
            </a:r>
            <a:br>
              <a:rPr lang="en-GB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104"/>
          <p:cNvSpPr txBox="1"/>
          <p:nvPr/>
        </p:nvSpPr>
        <p:spPr>
          <a:xfrm>
            <a:off x="1524500" y="1145525"/>
            <a:ext cx="243000" cy="139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148" name="Google Shape;1148;p104" title="listing4 (4)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4" y="692369"/>
            <a:ext cx="4642524" cy="39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600" y="1886500"/>
            <a:ext cx="441900" cy="4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04"/>
          <p:cNvSpPr txBox="1"/>
          <p:nvPr/>
        </p:nvSpPr>
        <p:spPr>
          <a:xfrm>
            <a:off x="1540025" y="1100000"/>
            <a:ext cx="243000" cy="152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05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RQ1 : Manual Effort</a:t>
            </a:r>
            <a:endParaRPr/>
          </a:p>
        </p:txBody>
      </p:sp>
      <p:sp>
        <p:nvSpPr>
          <p:cNvPr id="1156" name="Google Shape;1156;p105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7" name="Google Shape;1157;p105"/>
          <p:cNvSpPr txBox="1"/>
          <p:nvPr/>
        </p:nvSpPr>
        <p:spPr>
          <a:xfrm>
            <a:off x="2647950" y="2087624"/>
            <a:ext cx="243000" cy="52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158" name="Google Shape;1158;p105" title="listing4 (4)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4" y="685126"/>
            <a:ext cx="4642524" cy="39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105"/>
          <p:cNvSpPr txBox="1"/>
          <p:nvPr/>
        </p:nvSpPr>
        <p:spPr>
          <a:xfrm>
            <a:off x="2473125" y="1987600"/>
            <a:ext cx="341400" cy="52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160" name="Google Shape;1160;p105"/>
          <p:cNvSpPr txBox="1"/>
          <p:nvPr/>
        </p:nvSpPr>
        <p:spPr>
          <a:xfrm>
            <a:off x="5052972" y="1758700"/>
            <a:ext cx="3636300" cy="6975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Inline assembly handling required minimal effort (20–30 min).</a:t>
            </a:r>
            <a:endParaRPr/>
          </a:p>
        </p:txBody>
      </p:sp>
      <p:pic>
        <p:nvPicPr>
          <p:cNvPr id="1161" name="Google Shape;116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980" y="1886500"/>
            <a:ext cx="441900" cy="4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06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RQ2 : Peripheral MMIO Identification</a:t>
            </a:r>
            <a:endParaRPr/>
          </a:p>
        </p:txBody>
      </p:sp>
      <p:sp>
        <p:nvSpPr>
          <p:cNvPr id="1167" name="Google Shape;1167;p106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68" name="Google Shape;1168;p106" title="listing1 (3) (cropped) (pdfresizer.com)-1.png"/>
          <p:cNvPicPr preferRelativeResize="0"/>
          <p:nvPr/>
        </p:nvPicPr>
        <p:blipFill rotWithShape="1">
          <a:blip r:embed="rId3">
            <a:alphaModFix/>
          </a:blip>
          <a:srcRect b="7595" l="0" r="0" t="0"/>
          <a:stretch/>
        </p:blipFill>
        <p:spPr>
          <a:xfrm>
            <a:off x="800450" y="769625"/>
            <a:ext cx="3968351" cy="379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07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RQ2 : Peripheral MMIO Identification</a:t>
            </a:r>
            <a:endParaRPr/>
          </a:p>
        </p:txBody>
      </p:sp>
      <p:sp>
        <p:nvSpPr>
          <p:cNvPr id="1174" name="Google Shape;1174;p107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175" name="Google Shape;1175;p107"/>
          <p:cNvGrpSpPr/>
          <p:nvPr/>
        </p:nvGrpSpPr>
        <p:grpSpPr>
          <a:xfrm>
            <a:off x="800450" y="769625"/>
            <a:ext cx="3968351" cy="3796074"/>
            <a:chOff x="2752275" y="828250"/>
            <a:chExt cx="3968351" cy="3796074"/>
          </a:xfrm>
        </p:grpSpPr>
        <p:pic>
          <p:nvPicPr>
            <p:cNvPr id="1176" name="Google Shape;1176;p107" title="listing1 (3) (cropped) (pdfresizer.com)-1.png"/>
            <p:cNvPicPr preferRelativeResize="0"/>
            <p:nvPr/>
          </p:nvPicPr>
          <p:blipFill rotWithShape="1">
            <a:blip r:embed="rId3">
              <a:alphaModFix/>
            </a:blip>
            <a:srcRect b="7595" l="0" r="0" t="0"/>
            <a:stretch/>
          </p:blipFill>
          <p:spPr>
            <a:xfrm>
              <a:off x="2752275" y="828250"/>
              <a:ext cx="3968351" cy="3796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7" name="Google Shape;1177;p107"/>
            <p:cNvSpPr/>
            <p:nvPr/>
          </p:nvSpPr>
          <p:spPr>
            <a:xfrm>
              <a:off x="4121225" y="2072950"/>
              <a:ext cx="234300" cy="2441700"/>
            </a:xfrm>
            <a:prstGeom prst="rect">
              <a:avLst/>
            </a:prstGeom>
            <a:noFill/>
            <a:ln cap="flat" cmpd="sng" w="28575">
              <a:solidFill>
                <a:srgbClr val="E444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8" name="Google Shape;1178;p107"/>
          <p:cNvSpPr txBox="1"/>
          <p:nvPr/>
        </p:nvSpPr>
        <p:spPr>
          <a:xfrm>
            <a:off x="5018850" y="2188152"/>
            <a:ext cx="3636300" cy="8283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None of the discovered ranges conflicted with Ported Application’s Virtual Memory Ranges.</a:t>
            </a:r>
            <a:endParaRPr/>
          </a:p>
        </p:txBody>
      </p:sp>
      <p:pic>
        <p:nvPicPr>
          <p:cNvPr id="1179" name="Google Shape;117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25" y="2381350"/>
            <a:ext cx="441900" cy="4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08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RQ2 : Peripheral MMIO Identification</a:t>
            </a:r>
            <a:endParaRPr/>
          </a:p>
        </p:txBody>
      </p:sp>
      <p:grpSp>
        <p:nvGrpSpPr>
          <p:cNvPr id="1185" name="Google Shape;1185;p108"/>
          <p:cNvGrpSpPr/>
          <p:nvPr/>
        </p:nvGrpSpPr>
        <p:grpSpPr>
          <a:xfrm>
            <a:off x="800450" y="769625"/>
            <a:ext cx="3968351" cy="3796074"/>
            <a:chOff x="2752275" y="828250"/>
            <a:chExt cx="3968351" cy="3796074"/>
          </a:xfrm>
        </p:grpSpPr>
        <p:pic>
          <p:nvPicPr>
            <p:cNvPr id="1186" name="Google Shape;1186;p108" title="listing1 (3) (cropped) (pdfresizer.com)-1.png"/>
            <p:cNvPicPr preferRelativeResize="0"/>
            <p:nvPr/>
          </p:nvPicPr>
          <p:blipFill rotWithShape="1">
            <a:blip r:embed="rId3">
              <a:alphaModFix/>
            </a:blip>
            <a:srcRect b="7595" l="0" r="0" t="0"/>
            <a:stretch/>
          </p:blipFill>
          <p:spPr>
            <a:xfrm>
              <a:off x="2752275" y="828250"/>
              <a:ext cx="3968351" cy="3796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7" name="Google Shape;1187;p108"/>
            <p:cNvSpPr/>
            <p:nvPr/>
          </p:nvSpPr>
          <p:spPr>
            <a:xfrm>
              <a:off x="5042700" y="2072950"/>
              <a:ext cx="604200" cy="2441700"/>
            </a:xfrm>
            <a:prstGeom prst="rect">
              <a:avLst/>
            </a:prstGeom>
            <a:noFill/>
            <a:ln cap="flat" cmpd="sng" w="28575">
              <a:solidFill>
                <a:srgbClr val="E444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8" name="Google Shape;1188;p108"/>
          <p:cNvSpPr txBox="1"/>
          <p:nvPr/>
        </p:nvSpPr>
        <p:spPr>
          <a:xfrm>
            <a:off x="5018850" y="2188151"/>
            <a:ext cx="3636300" cy="5949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 50% MMIO ranges identified by LEMIX were missing in the SVD files.</a:t>
            </a:r>
            <a:endParaRPr/>
          </a:p>
        </p:txBody>
      </p:sp>
      <p:pic>
        <p:nvPicPr>
          <p:cNvPr id="1189" name="Google Shape;118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575" y="2235163"/>
            <a:ext cx="500875" cy="5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08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09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RQ2 : Peripheral MMIO Identification</a:t>
            </a:r>
            <a:endParaRPr/>
          </a:p>
        </p:txBody>
      </p:sp>
      <p:sp>
        <p:nvSpPr>
          <p:cNvPr id="1196" name="Google Shape;1196;p109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197" name="Google Shape;1197;p109"/>
          <p:cNvGrpSpPr/>
          <p:nvPr/>
        </p:nvGrpSpPr>
        <p:grpSpPr>
          <a:xfrm>
            <a:off x="800450" y="769625"/>
            <a:ext cx="3968351" cy="3796074"/>
            <a:chOff x="2752275" y="828250"/>
            <a:chExt cx="3968351" cy="3796074"/>
          </a:xfrm>
        </p:grpSpPr>
        <p:pic>
          <p:nvPicPr>
            <p:cNvPr id="1198" name="Google Shape;1198;p109" title="listing1 (3) (cropped) (pdfresizer.com)-1.png"/>
            <p:cNvPicPr preferRelativeResize="0"/>
            <p:nvPr/>
          </p:nvPicPr>
          <p:blipFill rotWithShape="1">
            <a:blip r:embed="rId3">
              <a:alphaModFix/>
            </a:blip>
            <a:srcRect b="7595" l="0" r="0" t="0"/>
            <a:stretch/>
          </p:blipFill>
          <p:spPr>
            <a:xfrm>
              <a:off x="2752275" y="828250"/>
              <a:ext cx="3968351" cy="3796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9" name="Google Shape;1199;p109"/>
            <p:cNvSpPr/>
            <p:nvPr/>
          </p:nvSpPr>
          <p:spPr>
            <a:xfrm>
              <a:off x="5042700" y="2072950"/>
              <a:ext cx="604200" cy="2441700"/>
            </a:xfrm>
            <a:prstGeom prst="rect">
              <a:avLst/>
            </a:prstGeom>
            <a:noFill/>
            <a:ln cap="flat" cmpd="sng" w="19050">
              <a:solidFill>
                <a:srgbClr val="E444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0" name="Google Shape;1200;p109"/>
          <p:cNvSpPr txBox="1"/>
          <p:nvPr/>
        </p:nvSpPr>
        <p:spPr>
          <a:xfrm>
            <a:off x="5018850" y="2188151"/>
            <a:ext cx="3636300" cy="5949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 50% MMIO ranges identified by LEMIX were missing in the SVD files.</a:t>
            </a:r>
            <a:endParaRPr/>
          </a:p>
        </p:txBody>
      </p:sp>
      <p:pic>
        <p:nvPicPr>
          <p:cNvPr id="1201" name="Google Shape;120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575" y="2235163"/>
            <a:ext cx="500875" cy="5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109"/>
          <p:cNvSpPr txBox="1"/>
          <p:nvPr/>
        </p:nvSpPr>
        <p:spPr>
          <a:xfrm>
            <a:off x="5018850" y="3327300"/>
            <a:ext cx="3636300" cy="7539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Manual inspection confirmed they correspond to valid peripheral addresses, highlighting </a:t>
            </a:r>
            <a:r>
              <a:rPr b="1" lang="en-GB" sz="1200">
                <a:solidFill>
                  <a:schemeClr val="dk1"/>
                </a:solidFill>
              </a:rPr>
              <a:t>gaps in SVD documentation</a:t>
            </a:r>
            <a:r>
              <a:rPr lang="en-GB" sz="1200">
                <a:solidFill>
                  <a:schemeClr val="dk1"/>
                </a:solidFill>
              </a:rPr>
              <a:t>.</a:t>
            </a:r>
            <a:endParaRPr sz="1500"/>
          </a:p>
        </p:txBody>
      </p:sp>
      <p:pic>
        <p:nvPicPr>
          <p:cNvPr id="1203" name="Google Shape;1203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4063" y="3483300"/>
            <a:ext cx="441900" cy="4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10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RQ3 &amp; RQ4 : Effectiveness of Fuzzing</a:t>
            </a:r>
            <a:endParaRPr/>
          </a:p>
        </p:txBody>
      </p:sp>
      <p:sp>
        <p:nvSpPr>
          <p:cNvPr id="1209" name="Google Shape;1209;p110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210" name="Google Shape;1210;p110"/>
          <p:cNvGrpSpPr/>
          <p:nvPr/>
        </p:nvGrpSpPr>
        <p:grpSpPr>
          <a:xfrm>
            <a:off x="2268825" y="974804"/>
            <a:ext cx="4614602" cy="3986625"/>
            <a:chOff x="2268825" y="974804"/>
            <a:chExt cx="4614602" cy="3986625"/>
          </a:xfrm>
        </p:grpSpPr>
        <p:pic>
          <p:nvPicPr>
            <p:cNvPr id="1211" name="Google Shape;1211;p110" title="listing4_cropped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68825" y="1126604"/>
              <a:ext cx="4614602" cy="3834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2" name="Google Shape;1212;p110"/>
            <p:cNvSpPr txBox="1"/>
            <p:nvPr/>
          </p:nvSpPr>
          <p:spPr>
            <a:xfrm>
              <a:off x="3087596" y="1050704"/>
              <a:ext cx="660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dk1"/>
                  </a:solidFill>
                </a:rPr>
                <a:t>Baseline</a:t>
              </a:r>
              <a:endParaRPr sz="900">
                <a:solidFill>
                  <a:schemeClr val="dk1"/>
                </a:solidFill>
              </a:endParaRPr>
            </a:p>
          </p:txBody>
        </p:sp>
        <p:sp>
          <p:nvSpPr>
            <p:cNvPr id="1213" name="Google Shape;1213;p110"/>
            <p:cNvSpPr txBox="1"/>
            <p:nvPr/>
          </p:nvSpPr>
          <p:spPr>
            <a:xfrm>
              <a:off x="3547262" y="974804"/>
              <a:ext cx="8718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dk1"/>
                  </a:solidFill>
                </a:rPr>
                <a:t>Condition Weakening</a:t>
              </a:r>
              <a:endParaRPr sz="900">
                <a:solidFill>
                  <a:schemeClr val="dk1"/>
                </a:solidFill>
              </a:endParaRPr>
            </a:p>
          </p:txBody>
        </p:sp>
        <p:sp>
          <p:nvSpPr>
            <p:cNvPr id="1214" name="Google Shape;1214;p110"/>
            <p:cNvSpPr txBox="1"/>
            <p:nvPr/>
          </p:nvSpPr>
          <p:spPr>
            <a:xfrm>
              <a:off x="4106087" y="974804"/>
              <a:ext cx="8718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dk1"/>
                  </a:solidFill>
                </a:rPr>
                <a:t>Function Level</a:t>
              </a:r>
              <a:endParaRPr sz="900">
                <a:solidFill>
                  <a:schemeClr val="dk1"/>
                </a:solidFill>
              </a:endParaRPr>
            </a:p>
          </p:txBody>
        </p:sp>
        <p:sp>
          <p:nvSpPr>
            <p:cNvPr id="1215" name="Google Shape;1215;p110"/>
            <p:cNvSpPr txBox="1"/>
            <p:nvPr/>
          </p:nvSpPr>
          <p:spPr>
            <a:xfrm>
              <a:off x="4887600" y="974804"/>
              <a:ext cx="8718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dk1"/>
                  </a:solidFill>
                </a:rPr>
                <a:t>Fuzzware</a:t>
              </a:r>
              <a:endParaRPr sz="900">
                <a:solidFill>
                  <a:schemeClr val="dk1"/>
                </a:solidFill>
              </a:endParaRPr>
            </a:p>
          </p:txBody>
        </p:sp>
        <p:sp>
          <p:nvSpPr>
            <p:cNvPr id="1216" name="Google Shape;1216;p110"/>
            <p:cNvSpPr txBox="1"/>
            <p:nvPr/>
          </p:nvSpPr>
          <p:spPr>
            <a:xfrm>
              <a:off x="5813800" y="974804"/>
              <a:ext cx="871800" cy="3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dk1"/>
                  </a:solidFill>
                </a:rPr>
                <a:t>Multifuzz</a:t>
              </a:r>
              <a:endParaRPr sz="900">
                <a:solidFill>
                  <a:schemeClr val="dk1"/>
                </a:solidFill>
              </a:endParaRPr>
            </a:p>
          </p:txBody>
        </p:sp>
      </p:grpSp>
      <p:sp>
        <p:nvSpPr>
          <p:cNvPr id="1217" name="Google Shape;1217;p110"/>
          <p:cNvSpPr txBox="1"/>
          <p:nvPr/>
        </p:nvSpPr>
        <p:spPr>
          <a:xfrm>
            <a:off x="3133125" y="940700"/>
            <a:ext cx="3595800" cy="77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8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3" name="Google Shape;473;p48"/>
          <p:cNvSpPr txBox="1"/>
          <p:nvPr/>
        </p:nvSpPr>
        <p:spPr>
          <a:xfrm>
            <a:off x="242750" y="610700"/>
            <a:ext cx="85584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7000">
                <a:solidFill>
                  <a:schemeClr val="dk1"/>
                </a:solidFill>
              </a:rPr>
              <a:t>Background </a:t>
            </a:r>
            <a:endParaRPr b="1" i="1" sz="7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7000">
                <a:solidFill>
                  <a:schemeClr val="dk1"/>
                </a:solidFill>
              </a:rPr>
              <a:t>and </a:t>
            </a:r>
            <a:endParaRPr b="1" i="1" sz="7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7000">
                <a:solidFill>
                  <a:schemeClr val="dk1"/>
                </a:solidFill>
              </a:rPr>
              <a:t>Motivation</a:t>
            </a:r>
            <a:endParaRPr b="1" i="1" sz="7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11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RQ3 &amp; RQ4 : Effectiveness of Fuzzing</a:t>
            </a:r>
            <a:endParaRPr/>
          </a:p>
        </p:txBody>
      </p:sp>
      <p:sp>
        <p:nvSpPr>
          <p:cNvPr id="1223" name="Google Shape;1223;p111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224" name="Google Shape;1224;p111"/>
          <p:cNvGrpSpPr/>
          <p:nvPr/>
        </p:nvGrpSpPr>
        <p:grpSpPr>
          <a:xfrm>
            <a:off x="1825025" y="1027929"/>
            <a:ext cx="1478771" cy="3910720"/>
            <a:chOff x="2268825" y="1050704"/>
            <a:chExt cx="1478771" cy="3910720"/>
          </a:xfrm>
        </p:grpSpPr>
        <p:sp>
          <p:nvSpPr>
            <p:cNvPr id="1225" name="Google Shape;1225;p111"/>
            <p:cNvSpPr txBox="1"/>
            <p:nvPr/>
          </p:nvSpPr>
          <p:spPr>
            <a:xfrm>
              <a:off x="3249325" y="1878025"/>
              <a:ext cx="217800" cy="26814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</a:endParaRPr>
            </a:p>
          </p:txBody>
        </p:sp>
        <p:grpSp>
          <p:nvGrpSpPr>
            <p:cNvPr id="1226" name="Google Shape;1226;p111"/>
            <p:cNvGrpSpPr/>
            <p:nvPr/>
          </p:nvGrpSpPr>
          <p:grpSpPr>
            <a:xfrm>
              <a:off x="2268825" y="1050704"/>
              <a:ext cx="1478771" cy="3910720"/>
              <a:chOff x="2268825" y="1050704"/>
              <a:chExt cx="1478771" cy="3910720"/>
            </a:xfrm>
          </p:grpSpPr>
          <p:pic>
            <p:nvPicPr>
              <p:cNvPr id="1227" name="Google Shape;1227;p111" title="listing4_cropped.png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69187" t="0"/>
              <a:stretch/>
            </p:blipFill>
            <p:spPr>
              <a:xfrm>
                <a:off x="2268825" y="1126600"/>
                <a:ext cx="1421902" cy="3834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28" name="Google Shape;1228;p111"/>
              <p:cNvSpPr txBox="1"/>
              <p:nvPr/>
            </p:nvSpPr>
            <p:spPr>
              <a:xfrm>
                <a:off x="3087596" y="1050704"/>
                <a:ext cx="6600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chemeClr val="dk1"/>
                    </a:solidFill>
                  </a:rPr>
                  <a:t>Baseline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229" name="Google Shape;1229;p111"/>
            <p:cNvSpPr txBox="1"/>
            <p:nvPr/>
          </p:nvSpPr>
          <p:spPr>
            <a:xfrm>
              <a:off x="3177075" y="1919325"/>
              <a:ext cx="217800" cy="26814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</a:endParaRPr>
            </a:p>
          </p:txBody>
        </p:sp>
      </p:grpSp>
      <p:sp>
        <p:nvSpPr>
          <p:cNvPr id="1230" name="Google Shape;1230;p111"/>
          <p:cNvSpPr txBox="1"/>
          <p:nvPr/>
        </p:nvSpPr>
        <p:spPr>
          <a:xfrm>
            <a:off x="4322338" y="2175625"/>
            <a:ext cx="3699300" cy="13584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Not a </a:t>
            </a:r>
            <a:r>
              <a:rPr lang="en-GB" sz="1500">
                <a:solidFill>
                  <a:schemeClr val="dk1"/>
                </a:solidFill>
              </a:rPr>
              <a:t>significant</a:t>
            </a:r>
            <a:r>
              <a:rPr lang="en-GB" sz="1500">
                <a:solidFill>
                  <a:schemeClr val="dk1"/>
                </a:solidFill>
              </a:rPr>
              <a:t> amount of unique basic blocks covered in the baseline.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231" name="Google Shape;1231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4484" y="1554118"/>
            <a:ext cx="475027" cy="71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12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RQ3 &amp; RQ4 : Effectiveness of Fuzzing</a:t>
            </a:r>
            <a:endParaRPr/>
          </a:p>
        </p:txBody>
      </p:sp>
      <p:sp>
        <p:nvSpPr>
          <p:cNvPr id="1237" name="Google Shape;1237;p112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238" name="Google Shape;1238;p112"/>
          <p:cNvGrpSpPr/>
          <p:nvPr/>
        </p:nvGrpSpPr>
        <p:grpSpPr>
          <a:xfrm>
            <a:off x="1825025" y="952029"/>
            <a:ext cx="2150237" cy="2298798"/>
            <a:chOff x="2268825" y="974804"/>
            <a:chExt cx="2150237" cy="2298798"/>
          </a:xfrm>
        </p:grpSpPr>
        <p:sp>
          <p:nvSpPr>
            <p:cNvPr id="1239" name="Google Shape;1239;p112"/>
            <p:cNvSpPr txBox="1"/>
            <p:nvPr/>
          </p:nvSpPr>
          <p:spPr>
            <a:xfrm>
              <a:off x="3249325" y="1878025"/>
              <a:ext cx="217800" cy="13842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</a:endParaRPr>
            </a:p>
          </p:txBody>
        </p:sp>
        <p:grpSp>
          <p:nvGrpSpPr>
            <p:cNvPr id="1240" name="Google Shape;1240;p112"/>
            <p:cNvGrpSpPr/>
            <p:nvPr/>
          </p:nvGrpSpPr>
          <p:grpSpPr>
            <a:xfrm>
              <a:off x="2268825" y="974804"/>
              <a:ext cx="2150237" cy="2298694"/>
              <a:chOff x="2268825" y="974804"/>
              <a:chExt cx="2150237" cy="2298694"/>
            </a:xfrm>
          </p:grpSpPr>
          <p:pic>
            <p:nvPicPr>
              <p:cNvPr id="1241" name="Google Shape;1241;p112" title="listing4_cropped.png"/>
              <p:cNvPicPr preferRelativeResize="0"/>
              <p:nvPr/>
            </p:nvPicPr>
            <p:blipFill rotWithShape="1">
              <a:blip r:embed="rId3">
                <a:alphaModFix/>
              </a:blip>
              <a:srcRect b="44015" l="0" r="56610" t="0"/>
              <a:stretch/>
            </p:blipFill>
            <p:spPr>
              <a:xfrm>
                <a:off x="2268825" y="1126600"/>
                <a:ext cx="2002248" cy="2146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42" name="Google Shape;1242;p112"/>
              <p:cNvSpPr txBox="1"/>
              <p:nvPr/>
            </p:nvSpPr>
            <p:spPr>
              <a:xfrm>
                <a:off x="3087596" y="1050704"/>
                <a:ext cx="6600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chemeClr val="dk1"/>
                    </a:solidFill>
                  </a:rPr>
                  <a:t>Baseline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  <p:sp>
            <p:nvSpPr>
              <p:cNvPr id="1243" name="Google Shape;1243;p112"/>
              <p:cNvSpPr txBox="1"/>
              <p:nvPr/>
            </p:nvSpPr>
            <p:spPr>
              <a:xfrm>
                <a:off x="3547262" y="974804"/>
                <a:ext cx="871800" cy="3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chemeClr val="dk1"/>
                    </a:solidFill>
                  </a:rPr>
                  <a:t>Condition Weakening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244" name="Google Shape;1244;p112"/>
            <p:cNvSpPr txBox="1"/>
            <p:nvPr/>
          </p:nvSpPr>
          <p:spPr>
            <a:xfrm>
              <a:off x="3746075" y="1889402"/>
              <a:ext cx="217800" cy="13842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</a:endParaRPr>
            </a:p>
          </p:txBody>
        </p:sp>
      </p:grpSp>
      <p:sp>
        <p:nvSpPr>
          <p:cNvPr id="1245" name="Google Shape;1245;p112"/>
          <p:cNvSpPr txBox="1"/>
          <p:nvPr/>
        </p:nvSpPr>
        <p:spPr>
          <a:xfrm>
            <a:off x="2700725" y="3080025"/>
            <a:ext cx="876300" cy="17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246" name="Google Shape;1246;p112"/>
          <p:cNvSpPr txBox="1"/>
          <p:nvPr/>
        </p:nvSpPr>
        <p:spPr>
          <a:xfrm>
            <a:off x="4324663" y="2188196"/>
            <a:ext cx="3750600" cy="7671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Coverage Almost Doubled with M2!!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247" name="Google Shape;1247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221" y="1777290"/>
            <a:ext cx="365474" cy="36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13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RQ3 &amp; RQ4 : Effectiveness of Fuzzing</a:t>
            </a:r>
            <a:endParaRPr/>
          </a:p>
        </p:txBody>
      </p:sp>
      <p:sp>
        <p:nvSpPr>
          <p:cNvPr id="1253" name="Google Shape;1253;p113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254" name="Google Shape;1254;p113"/>
          <p:cNvGrpSpPr/>
          <p:nvPr/>
        </p:nvGrpSpPr>
        <p:grpSpPr>
          <a:xfrm>
            <a:off x="1825025" y="952029"/>
            <a:ext cx="2709062" cy="2025548"/>
            <a:chOff x="2268825" y="974804"/>
            <a:chExt cx="2709062" cy="2025548"/>
          </a:xfrm>
        </p:grpSpPr>
        <p:grpSp>
          <p:nvGrpSpPr>
            <p:cNvPr id="1255" name="Google Shape;1255;p113"/>
            <p:cNvGrpSpPr/>
            <p:nvPr/>
          </p:nvGrpSpPr>
          <p:grpSpPr>
            <a:xfrm>
              <a:off x="2268825" y="974804"/>
              <a:ext cx="2709062" cy="2025548"/>
              <a:chOff x="2268825" y="974804"/>
              <a:chExt cx="2709062" cy="2025548"/>
            </a:xfrm>
          </p:grpSpPr>
          <p:pic>
            <p:nvPicPr>
              <p:cNvPr id="1256" name="Google Shape;1256;p113" title="listing4_cropped.png"/>
              <p:cNvPicPr preferRelativeResize="0"/>
              <p:nvPr/>
            </p:nvPicPr>
            <p:blipFill rotWithShape="1">
              <a:blip r:embed="rId3">
                <a:alphaModFix/>
              </a:blip>
              <a:srcRect b="51138" l="0" r="43249" t="0"/>
              <a:stretch/>
            </p:blipFill>
            <p:spPr>
              <a:xfrm>
                <a:off x="2268825" y="1126600"/>
                <a:ext cx="2618774" cy="187375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7" name="Google Shape;1257;p113"/>
              <p:cNvSpPr txBox="1"/>
              <p:nvPr/>
            </p:nvSpPr>
            <p:spPr>
              <a:xfrm>
                <a:off x="3087596" y="1050704"/>
                <a:ext cx="6600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chemeClr val="dk1"/>
                    </a:solidFill>
                  </a:rPr>
                  <a:t>Baseline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  <p:sp>
            <p:nvSpPr>
              <p:cNvPr id="1258" name="Google Shape;1258;p113"/>
              <p:cNvSpPr txBox="1"/>
              <p:nvPr/>
            </p:nvSpPr>
            <p:spPr>
              <a:xfrm>
                <a:off x="3547262" y="974804"/>
                <a:ext cx="871800" cy="3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chemeClr val="dk1"/>
                    </a:solidFill>
                  </a:rPr>
                  <a:t>Condition Weakening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  <p:sp>
            <p:nvSpPr>
              <p:cNvPr id="1259" name="Google Shape;1259;p113"/>
              <p:cNvSpPr txBox="1"/>
              <p:nvPr/>
            </p:nvSpPr>
            <p:spPr>
              <a:xfrm>
                <a:off x="4106087" y="974804"/>
                <a:ext cx="871800" cy="3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chemeClr val="dk1"/>
                    </a:solidFill>
                  </a:rPr>
                  <a:t>Function Level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260" name="Google Shape;1260;p113"/>
            <p:cNvSpPr txBox="1"/>
            <p:nvPr/>
          </p:nvSpPr>
          <p:spPr>
            <a:xfrm>
              <a:off x="4292275" y="1878025"/>
              <a:ext cx="308700" cy="1122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</a:endParaRPr>
            </a:p>
          </p:txBody>
        </p:sp>
      </p:grpSp>
      <p:sp>
        <p:nvSpPr>
          <p:cNvPr id="1261" name="Google Shape;1261;p113"/>
          <p:cNvSpPr txBox="1"/>
          <p:nvPr/>
        </p:nvSpPr>
        <p:spPr>
          <a:xfrm>
            <a:off x="2712096" y="2829675"/>
            <a:ext cx="1490700" cy="14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262" name="Google Shape;1262;p113"/>
          <p:cNvSpPr txBox="1"/>
          <p:nvPr/>
        </p:nvSpPr>
        <p:spPr>
          <a:xfrm>
            <a:off x="4794525" y="2082450"/>
            <a:ext cx="3300000" cy="9786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Coverage drastically improved with Function Level Mode!!!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263" name="Google Shape;1263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6876" y="1598450"/>
            <a:ext cx="455299" cy="50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14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RQ3 &amp; RQ4 : Effectiveness of Fuzzing</a:t>
            </a:r>
            <a:endParaRPr/>
          </a:p>
        </p:txBody>
      </p:sp>
      <p:sp>
        <p:nvSpPr>
          <p:cNvPr id="1269" name="Google Shape;1269;p114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70" name="Google Shape;1270;p114"/>
          <p:cNvSpPr txBox="1"/>
          <p:nvPr/>
        </p:nvSpPr>
        <p:spPr>
          <a:xfrm>
            <a:off x="2723475" y="2829675"/>
            <a:ext cx="3573300" cy="14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271" name="Google Shape;1271;p114"/>
          <p:cNvSpPr txBox="1"/>
          <p:nvPr/>
        </p:nvSpPr>
        <p:spPr>
          <a:xfrm>
            <a:off x="6740400" y="1808250"/>
            <a:ext cx="1900500" cy="1726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On average, LEMIX has </a:t>
            </a:r>
            <a:r>
              <a:rPr b="1" lang="en-GB" sz="1500">
                <a:solidFill>
                  <a:schemeClr val="dk1"/>
                </a:solidFill>
              </a:rPr>
              <a:t>greater coverage and detection</a:t>
            </a:r>
            <a:r>
              <a:rPr lang="en-GB" sz="1500">
                <a:solidFill>
                  <a:schemeClr val="dk1"/>
                </a:solidFill>
              </a:rPr>
              <a:t> compared to SOTA!!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272" name="Google Shape;127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2037" y="1354150"/>
            <a:ext cx="357226" cy="357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114"/>
          <p:cNvGrpSpPr/>
          <p:nvPr/>
        </p:nvGrpSpPr>
        <p:grpSpPr>
          <a:xfrm>
            <a:off x="1825025" y="952029"/>
            <a:ext cx="4614602" cy="3986625"/>
            <a:chOff x="2268825" y="974804"/>
            <a:chExt cx="4614602" cy="3986625"/>
          </a:xfrm>
        </p:grpSpPr>
        <p:sp>
          <p:nvSpPr>
            <p:cNvPr id="1274" name="Google Shape;1274;p114"/>
            <p:cNvSpPr txBox="1"/>
            <p:nvPr/>
          </p:nvSpPr>
          <p:spPr>
            <a:xfrm>
              <a:off x="3249325" y="1878025"/>
              <a:ext cx="217800" cy="26814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</a:endParaRPr>
            </a:p>
          </p:txBody>
        </p:sp>
        <p:grpSp>
          <p:nvGrpSpPr>
            <p:cNvPr id="1275" name="Google Shape;1275;p114"/>
            <p:cNvGrpSpPr/>
            <p:nvPr/>
          </p:nvGrpSpPr>
          <p:grpSpPr>
            <a:xfrm>
              <a:off x="2268825" y="974804"/>
              <a:ext cx="4614602" cy="3986625"/>
              <a:chOff x="2268825" y="974804"/>
              <a:chExt cx="4614602" cy="3986625"/>
            </a:xfrm>
          </p:grpSpPr>
          <p:pic>
            <p:nvPicPr>
              <p:cNvPr id="1276" name="Google Shape;1276;p114" title="listing4_cropped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68825" y="1126604"/>
                <a:ext cx="4614602" cy="3834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77" name="Google Shape;1277;p114"/>
              <p:cNvSpPr txBox="1"/>
              <p:nvPr/>
            </p:nvSpPr>
            <p:spPr>
              <a:xfrm>
                <a:off x="3087596" y="1050704"/>
                <a:ext cx="6600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chemeClr val="dk1"/>
                    </a:solidFill>
                  </a:rPr>
                  <a:t>Baseline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  <p:sp>
            <p:nvSpPr>
              <p:cNvPr id="1278" name="Google Shape;1278;p114"/>
              <p:cNvSpPr txBox="1"/>
              <p:nvPr/>
            </p:nvSpPr>
            <p:spPr>
              <a:xfrm>
                <a:off x="3547262" y="974804"/>
                <a:ext cx="871800" cy="3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chemeClr val="dk1"/>
                    </a:solidFill>
                  </a:rPr>
                  <a:t>Condition Weakening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  <p:sp>
            <p:nvSpPr>
              <p:cNvPr id="1279" name="Google Shape;1279;p114"/>
              <p:cNvSpPr txBox="1"/>
              <p:nvPr/>
            </p:nvSpPr>
            <p:spPr>
              <a:xfrm>
                <a:off x="4106087" y="974804"/>
                <a:ext cx="871800" cy="3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chemeClr val="dk1"/>
                    </a:solidFill>
                  </a:rPr>
                  <a:t>Function Level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  <p:sp>
            <p:nvSpPr>
              <p:cNvPr id="1280" name="Google Shape;1280;p114"/>
              <p:cNvSpPr txBox="1"/>
              <p:nvPr/>
            </p:nvSpPr>
            <p:spPr>
              <a:xfrm>
                <a:off x="4887600" y="974804"/>
                <a:ext cx="871800" cy="3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chemeClr val="dk1"/>
                    </a:solidFill>
                  </a:rPr>
                  <a:t>Fuzzware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  <p:sp>
            <p:nvSpPr>
              <p:cNvPr id="1281" name="Google Shape;1281;p114"/>
              <p:cNvSpPr txBox="1"/>
              <p:nvPr/>
            </p:nvSpPr>
            <p:spPr>
              <a:xfrm>
                <a:off x="5813800" y="974804"/>
                <a:ext cx="871800" cy="3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chemeClr val="dk1"/>
                    </a:solidFill>
                  </a:rPr>
                  <a:t>Multifuzz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1282" name="Google Shape;1282;p114"/>
          <p:cNvSpPr txBox="1"/>
          <p:nvPr/>
        </p:nvSpPr>
        <p:spPr>
          <a:xfrm>
            <a:off x="2017950" y="4354525"/>
            <a:ext cx="4278900" cy="20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15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RQ3 &amp; RQ4 : Effectiveness of Fuzzing</a:t>
            </a:r>
            <a:endParaRPr/>
          </a:p>
        </p:txBody>
      </p:sp>
      <p:sp>
        <p:nvSpPr>
          <p:cNvPr id="1288" name="Google Shape;1288;p115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289" name="Google Shape;1289;p115"/>
          <p:cNvGrpSpPr/>
          <p:nvPr/>
        </p:nvGrpSpPr>
        <p:grpSpPr>
          <a:xfrm>
            <a:off x="1825025" y="952029"/>
            <a:ext cx="4614602" cy="3986625"/>
            <a:chOff x="2268825" y="974804"/>
            <a:chExt cx="4614602" cy="3986625"/>
          </a:xfrm>
        </p:grpSpPr>
        <p:sp>
          <p:nvSpPr>
            <p:cNvPr id="1290" name="Google Shape;1290;p115"/>
            <p:cNvSpPr txBox="1"/>
            <p:nvPr/>
          </p:nvSpPr>
          <p:spPr>
            <a:xfrm>
              <a:off x="3249325" y="1878025"/>
              <a:ext cx="217800" cy="26814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</a:endParaRPr>
            </a:p>
          </p:txBody>
        </p:sp>
        <p:grpSp>
          <p:nvGrpSpPr>
            <p:cNvPr id="1291" name="Google Shape;1291;p115"/>
            <p:cNvGrpSpPr/>
            <p:nvPr/>
          </p:nvGrpSpPr>
          <p:grpSpPr>
            <a:xfrm>
              <a:off x="2268825" y="974804"/>
              <a:ext cx="4614602" cy="3986625"/>
              <a:chOff x="2268825" y="974804"/>
              <a:chExt cx="4614602" cy="3986625"/>
            </a:xfrm>
          </p:grpSpPr>
          <p:pic>
            <p:nvPicPr>
              <p:cNvPr id="1292" name="Google Shape;1292;p115" title="listing4_cropped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8825" y="1126604"/>
                <a:ext cx="4614602" cy="3834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93" name="Google Shape;1293;p115"/>
              <p:cNvSpPr txBox="1"/>
              <p:nvPr/>
            </p:nvSpPr>
            <p:spPr>
              <a:xfrm>
                <a:off x="3087596" y="1050704"/>
                <a:ext cx="6600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chemeClr val="dk1"/>
                    </a:solidFill>
                  </a:rPr>
                  <a:t>Baseline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  <p:sp>
            <p:nvSpPr>
              <p:cNvPr id="1294" name="Google Shape;1294;p115"/>
              <p:cNvSpPr txBox="1"/>
              <p:nvPr/>
            </p:nvSpPr>
            <p:spPr>
              <a:xfrm>
                <a:off x="3547262" y="974804"/>
                <a:ext cx="871800" cy="3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chemeClr val="dk1"/>
                    </a:solidFill>
                  </a:rPr>
                  <a:t>Condition Weakening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  <p:sp>
            <p:nvSpPr>
              <p:cNvPr id="1295" name="Google Shape;1295;p115"/>
              <p:cNvSpPr txBox="1"/>
              <p:nvPr/>
            </p:nvSpPr>
            <p:spPr>
              <a:xfrm>
                <a:off x="4106087" y="974804"/>
                <a:ext cx="871800" cy="3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chemeClr val="dk1"/>
                    </a:solidFill>
                  </a:rPr>
                  <a:t>Function Level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  <p:sp>
            <p:nvSpPr>
              <p:cNvPr id="1296" name="Google Shape;1296;p115"/>
              <p:cNvSpPr txBox="1"/>
              <p:nvPr/>
            </p:nvSpPr>
            <p:spPr>
              <a:xfrm>
                <a:off x="4887600" y="974804"/>
                <a:ext cx="871800" cy="3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chemeClr val="dk1"/>
                    </a:solidFill>
                  </a:rPr>
                  <a:t>Fuzzware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  <p:sp>
            <p:nvSpPr>
              <p:cNvPr id="1297" name="Google Shape;1297;p115"/>
              <p:cNvSpPr txBox="1"/>
              <p:nvPr/>
            </p:nvSpPr>
            <p:spPr>
              <a:xfrm>
                <a:off x="5813800" y="974804"/>
                <a:ext cx="871800" cy="3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chemeClr val="dk1"/>
                    </a:solidFill>
                  </a:rPr>
                  <a:t>Multifuzz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1298" name="Google Shape;1298;p115"/>
          <p:cNvSpPr txBox="1"/>
          <p:nvPr/>
        </p:nvSpPr>
        <p:spPr>
          <a:xfrm>
            <a:off x="2017950" y="4569925"/>
            <a:ext cx="4267500" cy="14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299" name="Google Shape;1299;p115"/>
          <p:cNvSpPr txBox="1"/>
          <p:nvPr/>
        </p:nvSpPr>
        <p:spPr>
          <a:xfrm>
            <a:off x="6740400" y="1808250"/>
            <a:ext cx="1900500" cy="1726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M2 and M3 found unique bugs</a:t>
            </a:r>
            <a:r>
              <a:rPr lang="en-GB" sz="1500">
                <a:solidFill>
                  <a:schemeClr val="dk1"/>
                </a:solidFill>
              </a:rPr>
              <a:t>, indicating their </a:t>
            </a:r>
            <a:r>
              <a:rPr b="1" lang="en-GB" sz="1500">
                <a:solidFill>
                  <a:schemeClr val="dk1"/>
                </a:solidFill>
              </a:rPr>
              <a:t>individual significance</a:t>
            </a:r>
            <a:r>
              <a:rPr lang="en-GB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300" name="Google Shape;130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4713" y="1291225"/>
            <a:ext cx="351874" cy="35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16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RQ3 &amp; RQ4 : Effectiveness of Fuzzing</a:t>
            </a:r>
            <a:endParaRPr/>
          </a:p>
        </p:txBody>
      </p:sp>
      <p:sp>
        <p:nvSpPr>
          <p:cNvPr id="1306" name="Google Shape;1306;p116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307" name="Google Shape;1307;p116"/>
          <p:cNvGrpSpPr/>
          <p:nvPr/>
        </p:nvGrpSpPr>
        <p:grpSpPr>
          <a:xfrm>
            <a:off x="1825025" y="952029"/>
            <a:ext cx="4614602" cy="3986625"/>
            <a:chOff x="2268825" y="974804"/>
            <a:chExt cx="4614602" cy="3986625"/>
          </a:xfrm>
        </p:grpSpPr>
        <p:sp>
          <p:nvSpPr>
            <p:cNvPr id="1308" name="Google Shape;1308;p116"/>
            <p:cNvSpPr txBox="1"/>
            <p:nvPr/>
          </p:nvSpPr>
          <p:spPr>
            <a:xfrm>
              <a:off x="3249325" y="1878025"/>
              <a:ext cx="217800" cy="26814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</a:endParaRPr>
            </a:p>
          </p:txBody>
        </p:sp>
        <p:grpSp>
          <p:nvGrpSpPr>
            <p:cNvPr id="1309" name="Google Shape;1309;p116"/>
            <p:cNvGrpSpPr/>
            <p:nvPr/>
          </p:nvGrpSpPr>
          <p:grpSpPr>
            <a:xfrm>
              <a:off x="2268825" y="974804"/>
              <a:ext cx="4614602" cy="3986625"/>
              <a:chOff x="2268825" y="974804"/>
              <a:chExt cx="4614602" cy="3986625"/>
            </a:xfrm>
          </p:grpSpPr>
          <p:pic>
            <p:nvPicPr>
              <p:cNvPr id="1310" name="Google Shape;1310;p116" title="listing4_cropped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8825" y="1126604"/>
                <a:ext cx="4614602" cy="3834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11" name="Google Shape;1311;p116"/>
              <p:cNvSpPr txBox="1"/>
              <p:nvPr/>
            </p:nvSpPr>
            <p:spPr>
              <a:xfrm>
                <a:off x="3087596" y="1050704"/>
                <a:ext cx="6600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chemeClr val="dk1"/>
                    </a:solidFill>
                  </a:rPr>
                  <a:t>Baseline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  <p:sp>
            <p:nvSpPr>
              <p:cNvPr id="1312" name="Google Shape;1312;p116"/>
              <p:cNvSpPr txBox="1"/>
              <p:nvPr/>
            </p:nvSpPr>
            <p:spPr>
              <a:xfrm>
                <a:off x="3547262" y="974804"/>
                <a:ext cx="871800" cy="3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chemeClr val="dk1"/>
                    </a:solidFill>
                  </a:rPr>
                  <a:t>Condition Weakening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  <p:sp>
            <p:nvSpPr>
              <p:cNvPr id="1313" name="Google Shape;1313;p116"/>
              <p:cNvSpPr txBox="1"/>
              <p:nvPr/>
            </p:nvSpPr>
            <p:spPr>
              <a:xfrm>
                <a:off x="4106087" y="974804"/>
                <a:ext cx="871800" cy="3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chemeClr val="dk1"/>
                    </a:solidFill>
                  </a:rPr>
                  <a:t>Function Level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  <p:sp>
            <p:nvSpPr>
              <p:cNvPr id="1314" name="Google Shape;1314;p116"/>
              <p:cNvSpPr txBox="1"/>
              <p:nvPr/>
            </p:nvSpPr>
            <p:spPr>
              <a:xfrm>
                <a:off x="4887600" y="974804"/>
                <a:ext cx="871800" cy="3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chemeClr val="dk1"/>
                    </a:solidFill>
                  </a:rPr>
                  <a:t>Fuzzware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  <p:sp>
            <p:nvSpPr>
              <p:cNvPr id="1315" name="Google Shape;1315;p116"/>
              <p:cNvSpPr txBox="1"/>
              <p:nvPr/>
            </p:nvSpPr>
            <p:spPr>
              <a:xfrm>
                <a:off x="5813800" y="974804"/>
                <a:ext cx="871800" cy="3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chemeClr val="dk1"/>
                    </a:solidFill>
                  </a:rPr>
                  <a:t>Multifuzz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1316" name="Google Shape;1316;p116"/>
          <p:cNvSpPr txBox="1"/>
          <p:nvPr/>
        </p:nvSpPr>
        <p:spPr>
          <a:xfrm>
            <a:off x="2040700" y="4569925"/>
            <a:ext cx="4244700" cy="14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317" name="Google Shape;1317;p116"/>
          <p:cNvSpPr txBox="1"/>
          <p:nvPr/>
        </p:nvSpPr>
        <p:spPr>
          <a:xfrm>
            <a:off x="6740400" y="1808250"/>
            <a:ext cx="1900500" cy="14082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All bugs found by SOTA were </a:t>
            </a:r>
            <a:r>
              <a:rPr b="1" lang="en-GB" sz="1500">
                <a:solidFill>
                  <a:schemeClr val="dk1"/>
                </a:solidFill>
              </a:rPr>
              <a:t>also found by LEMIX</a:t>
            </a:r>
            <a:r>
              <a:rPr lang="en-GB" sz="1500">
                <a:solidFill>
                  <a:schemeClr val="dk1"/>
                </a:solidFill>
              </a:rPr>
              <a:t>!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318" name="Google Shape;1318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3625" y="1361725"/>
            <a:ext cx="354049" cy="35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17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1324" name="Google Shape;1324;p117"/>
          <p:cNvSpPr txBox="1"/>
          <p:nvPr>
            <p:ph idx="12" type="sldNum"/>
          </p:nvPr>
        </p:nvSpPr>
        <p:spPr>
          <a:xfrm>
            <a:off x="8067033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25" name="Google Shape;132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375" y="914813"/>
            <a:ext cx="2845700" cy="284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6" name="Google Shape;1326;p117"/>
          <p:cNvGrpSpPr/>
          <p:nvPr/>
        </p:nvGrpSpPr>
        <p:grpSpPr>
          <a:xfrm>
            <a:off x="191877" y="846443"/>
            <a:ext cx="5815229" cy="3678980"/>
            <a:chOff x="2057850" y="1073987"/>
            <a:chExt cx="5028300" cy="2992500"/>
          </a:xfrm>
        </p:grpSpPr>
        <p:sp>
          <p:nvSpPr>
            <p:cNvPr id="1327" name="Google Shape;1327;p117"/>
            <p:cNvSpPr/>
            <p:nvPr/>
          </p:nvSpPr>
          <p:spPr>
            <a:xfrm>
              <a:off x="2057850" y="1073987"/>
              <a:ext cx="5028300" cy="29925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328" name="Google Shape;1328;p117"/>
            <p:cNvSpPr/>
            <p:nvPr/>
          </p:nvSpPr>
          <p:spPr>
            <a:xfrm>
              <a:off x="2799958" y="2141103"/>
              <a:ext cx="4286100" cy="385500"/>
            </a:xfrm>
            <a:prstGeom prst="rect">
              <a:avLst/>
            </a:prstGeom>
            <a:solidFill>
              <a:srgbClr val="D7C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329" name="Google Shape;1329;p117"/>
            <p:cNvSpPr/>
            <p:nvPr/>
          </p:nvSpPr>
          <p:spPr>
            <a:xfrm>
              <a:off x="2799956" y="2526844"/>
              <a:ext cx="4286100" cy="385500"/>
            </a:xfrm>
            <a:prstGeom prst="rect">
              <a:avLst/>
            </a:prstGeom>
            <a:solidFill>
              <a:srgbClr val="D7C48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330" name="Google Shape;1330;p117"/>
            <p:cNvSpPr/>
            <p:nvPr/>
          </p:nvSpPr>
          <p:spPr>
            <a:xfrm>
              <a:off x="2799956" y="2912586"/>
              <a:ext cx="4286100" cy="385500"/>
            </a:xfrm>
            <a:prstGeom prst="rect">
              <a:avLst/>
            </a:prstGeom>
            <a:solidFill>
              <a:srgbClr val="D7C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331" name="Google Shape;1331;p117"/>
            <p:cNvSpPr/>
            <p:nvPr/>
          </p:nvSpPr>
          <p:spPr>
            <a:xfrm>
              <a:off x="2799956" y="3298283"/>
              <a:ext cx="4286100" cy="385500"/>
            </a:xfrm>
            <a:prstGeom prst="rect">
              <a:avLst/>
            </a:prstGeom>
            <a:solidFill>
              <a:srgbClr val="D7C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1332" name="Google Shape;1332;p117"/>
            <p:cNvCxnSpPr/>
            <p:nvPr/>
          </p:nvCxnSpPr>
          <p:spPr>
            <a:xfrm>
              <a:off x="2057850" y="2526882"/>
              <a:ext cx="5028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3" name="Google Shape;1333;p117"/>
            <p:cNvCxnSpPr/>
            <p:nvPr/>
          </p:nvCxnSpPr>
          <p:spPr>
            <a:xfrm>
              <a:off x="2057850" y="2912586"/>
              <a:ext cx="5028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4" name="Google Shape;1334;p117"/>
            <p:cNvCxnSpPr/>
            <p:nvPr/>
          </p:nvCxnSpPr>
          <p:spPr>
            <a:xfrm>
              <a:off x="2057850" y="3298321"/>
              <a:ext cx="5028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5" name="Google Shape;1335;p117"/>
            <p:cNvCxnSpPr/>
            <p:nvPr/>
          </p:nvCxnSpPr>
          <p:spPr>
            <a:xfrm>
              <a:off x="2057850" y="3680553"/>
              <a:ext cx="5028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6" name="Google Shape;1336;p117"/>
            <p:cNvCxnSpPr/>
            <p:nvPr/>
          </p:nvCxnSpPr>
          <p:spPr>
            <a:xfrm>
              <a:off x="2057850" y="2141551"/>
              <a:ext cx="5028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37" name="Google Shape;1337;p117"/>
            <p:cNvSpPr txBox="1"/>
            <p:nvPr/>
          </p:nvSpPr>
          <p:spPr>
            <a:xfrm>
              <a:off x="2948056" y="2141241"/>
              <a:ext cx="4137900" cy="3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latin typeface="Work Sans"/>
                  <a:ea typeface="Work Sans"/>
                  <a:cs typeface="Work Sans"/>
                  <a:sym typeface="Work Sans"/>
                </a:rPr>
                <a:t>Rehost Embedded Applications as Linux   Applications without hardware or emulation.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338" name="Google Shape;1338;p117"/>
            <p:cNvSpPr txBox="1"/>
            <p:nvPr/>
          </p:nvSpPr>
          <p:spPr>
            <a:xfrm>
              <a:off x="2799980" y="2619447"/>
              <a:ext cx="4029300" cy="3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latin typeface="Work Sans"/>
                  <a:ea typeface="Work Sans"/>
                  <a:cs typeface="Work Sans"/>
                  <a:sym typeface="Work Sans"/>
                </a:rPr>
                <a:t>  </a:t>
              </a:r>
              <a:r>
                <a:rPr lang="en-GB" sz="1500">
                  <a:latin typeface="Work Sans"/>
                  <a:ea typeface="Work Sans"/>
                  <a:cs typeface="Work Sans"/>
                  <a:sym typeface="Work Sans"/>
                </a:rPr>
                <a:t>Tackled various challenges related to rehosting.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339" name="Google Shape;1339;p117"/>
            <p:cNvSpPr txBox="1"/>
            <p:nvPr/>
          </p:nvSpPr>
          <p:spPr>
            <a:xfrm>
              <a:off x="2800045" y="2986642"/>
              <a:ext cx="4029300" cy="3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latin typeface="Work Sans"/>
                  <a:ea typeface="Work Sans"/>
                  <a:cs typeface="Work Sans"/>
                  <a:sym typeface="Work Sans"/>
                </a:rPr>
                <a:t>  </a:t>
              </a:r>
              <a:r>
                <a:rPr lang="en-GB" sz="1500">
                  <a:latin typeface="Work Sans"/>
                  <a:ea typeface="Work Sans"/>
                  <a:cs typeface="Work Sans"/>
                  <a:sym typeface="Work Sans"/>
                </a:rPr>
                <a:t>Proved to be better than State-Of-The-Art.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340" name="Google Shape;1340;p117"/>
            <p:cNvSpPr txBox="1"/>
            <p:nvPr/>
          </p:nvSpPr>
          <p:spPr>
            <a:xfrm>
              <a:off x="2800045" y="3381605"/>
              <a:ext cx="3950700" cy="3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latin typeface="Work Sans"/>
                  <a:ea typeface="Work Sans"/>
                  <a:cs typeface="Work Sans"/>
                  <a:sym typeface="Work Sans"/>
                </a:rPr>
                <a:t>  </a:t>
              </a:r>
              <a:r>
                <a:rPr lang="en-GB" sz="1500">
                  <a:latin typeface="Work Sans"/>
                  <a:ea typeface="Work Sans"/>
                  <a:cs typeface="Work Sans"/>
                  <a:sym typeface="Work Sans"/>
                </a:rPr>
                <a:t>Found 21 unknown bugs.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341" name="Google Shape;1341;p117"/>
            <p:cNvSpPr txBox="1"/>
            <p:nvPr/>
          </p:nvSpPr>
          <p:spPr>
            <a:xfrm>
              <a:off x="2060075" y="2141353"/>
              <a:ext cx="739800" cy="3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23850" lvl="0" marL="45720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Work Sans"/>
                <a:buChar char="●"/>
              </a:pPr>
              <a:r>
                <a:t/>
              </a:r>
              <a:endParaRPr sz="15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342" name="Google Shape;1342;p117"/>
            <p:cNvSpPr txBox="1"/>
            <p:nvPr/>
          </p:nvSpPr>
          <p:spPr>
            <a:xfrm>
              <a:off x="2060185" y="2526896"/>
              <a:ext cx="739800" cy="3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23850" lvl="0" marL="45720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Work Sans"/>
                <a:buChar char="●"/>
              </a:pPr>
              <a:r>
                <a:t/>
              </a:r>
              <a:endParaRPr sz="15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343" name="Google Shape;1343;p117"/>
            <p:cNvSpPr txBox="1"/>
            <p:nvPr/>
          </p:nvSpPr>
          <p:spPr>
            <a:xfrm>
              <a:off x="2060185" y="2912601"/>
              <a:ext cx="739800" cy="3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23850" lvl="0" marL="45720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Work Sans"/>
                <a:buChar char="●"/>
              </a:pPr>
              <a:r>
                <a:t/>
              </a:r>
              <a:endParaRPr sz="15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344" name="Google Shape;1344;p117"/>
            <p:cNvSpPr txBox="1"/>
            <p:nvPr/>
          </p:nvSpPr>
          <p:spPr>
            <a:xfrm>
              <a:off x="2060185" y="3298336"/>
              <a:ext cx="739800" cy="3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323850" lvl="0" marL="45720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Work Sans"/>
                <a:buChar char="●"/>
              </a:pPr>
              <a:r>
                <a:t/>
              </a:r>
              <a:endParaRPr sz="15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345" name="Google Shape;1345;p117"/>
            <p:cNvSpPr txBox="1"/>
            <p:nvPr/>
          </p:nvSpPr>
          <p:spPr>
            <a:xfrm>
              <a:off x="2314647" y="1286862"/>
              <a:ext cx="4514700" cy="79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600">
                  <a:latin typeface="Work Sans Medium"/>
                  <a:ea typeface="Work Sans Medium"/>
                  <a:cs typeface="Work Sans Medium"/>
                  <a:sym typeface="Work Sans Medium"/>
                </a:rPr>
                <a:t>LEMIX</a:t>
              </a:r>
              <a:endParaRPr sz="36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pic>
        <p:nvPicPr>
          <p:cNvPr id="1346" name="Google Shape;1346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555" y="3813973"/>
            <a:ext cx="706950" cy="7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767" y="3682960"/>
            <a:ext cx="593874" cy="9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6692" y="3787766"/>
            <a:ext cx="756825" cy="75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17"/>
          <p:cNvSpPr txBox="1"/>
          <p:nvPr/>
        </p:nvSpPr>
        <p:spPr>
          <a:xfrm>
            <a:off x="6405775" y="462775"/>
            <a:ext cx="21849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Scan to Access Paper &amp; Artifacts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9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Diversity of Embedded Software</a:t>
            </a:r>
            <a:endParaRPr/>
          </a:p>
        </p:txBody>
      </p:sp>
      <p:sp>
        <p:nvSpPr>
          <p:cNvPr id="479" name="Google Shape;479;p49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80" name="Google Shape;480;p49"/>
          <p:cNvGrpSpPr/>
          <p:nvPr/>
        </p:nvGrpSpPr>
        <p:grpSpPr>
          <a:xfrm>
            <a:off x="486918" y="1351240"/>
            <a:ext cx="4045991" cy="1205259"/>
            <a:chOff x="2785261" y="3521938"/>
            <a:chExt cx="3336900" cy="940800"/>
          </a:xfrm>
        </p:grpSpPr>
        <p:grpSp>
          <p:nvGrpSpPr>
            <p:cNvPr id="481" name="Google Shape;481;p49"/>
            <p:cNvGrpSpPr/>
            <p:nvPr/>
          </p:nvGrpSpPr>
          <p:grpSpPr>
            <a:xfrm>
              <a:off x="2785261" y="3521938"/>
              <a:ext cx="3336900" cy="940800"/>
              <a:chOff x="2903574" y="580763"/>
              <a:chExt cx="3336900" cy="940800"/>
            </a:xfrm>
          </p:grpSpPr>
          <p:sp>
            <p:nvSpPr>
              <p:cNvPr id="482" name="Google Shape;482;p49"/>
              <p:cNvSpPr/>
              <p:nvPr/>
            </p:nvSpPr>
            <p:spPr>
              <a:xfrm>
                <a:off x="2903574" y="580763"/>
                <a:ext cx="3336900" cy="940800"/>
              </a:xfrm>
              <a:prstGeom prst="roundRect">
                <a:avLst>
                  <a:gd fmla="val 24041" name="adj"/>
                </a:avLst>
              </a:prstGeom>
              <a:solidFill>
                <a:srgbClr val="FFF5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sp>
            <p:nvSpPr>
              <p:cNvPr id="483" name="Google Shape;483;p49"/>
              <p:cNvSpPr txBox="1"/>
              <p:nvPr/>
            </p:nvSpPr>
            <p:spPr>
              <a:xfrm>
                <a:off x="3409409" y="655851"/>
                <a:ext cx="1222800" cy="53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75" lIns="18275" spcFirstLastPara="1" rIns="18275" wrap="square" tIns="18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600">
                    <a:solidFill>
                      <a:srgbClr val="422C1A"/>
                    </a:solidFill>
                    <a:latin typeface="Onest Thin"/>
                    <a:ea typeface="Onest Thin"/>
                    <a:cs typeface="Onest Thin"/>
                    <a:sym typeface="Onest Thin"/>
                  </a:rPr>
                  <a:t>50+</a:t>
                </a:r>
                <a:endParaRPr sz="3600">
                  <a:solidFill>
                    <a:srgbClr val="422C1A"/>
                  </a:solidFill>
                  <a:latin typeface="Onest Thin"/>
                  <a:ea typeface="Onest Thin"/>
                  <a:cs typeface="Onest Thin"/>
                  <a:sym typeface="Onest Thin"/>
                </a:endParaRPr>
              </a:p>
            </p:txBody>
          </p:sp>
          <p:sp>
            <p:nvSpPr>
              <p:cNvPr id="484" name="Google Shape;484;p49"/>
              <p:cNvSpPr txBox="1"/>
              <p:nvPr/>
            </p:nvSpPr>
            <p:spPr>
              <a:xfrm>
                <a:off x="3073312" y="1185271"/>
                <a:ext cx="1872000" cy="1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75" lIns="18275" spcFirstLastPara="1" rIns="18275" wrap="square" tIns="18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500">
                    <a:solidFill>
                      <a:srgbClr val="422C1A"/>
                    </a:solidFill>
                    <a:latin typeface="Onest"/>
                    <a:ea typeface="Onest"/>
                    <a:cs typeface="Onest"/>
                    <a:sym typeface="Onest"/>
                  </a:rPr>
                  <a:t>Billion Devices in use.</a:t>
                </a:r>
                <a:endParaRPr b="1" sz="1500">
                  <a:solidFill>
                    <a:srgbClr val="422C1A"/>
                  </a:solidFill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</p:grpSp>
        <p:pic>
          <p:nvPicPr>
            <p:cNvPr id="485" name="Google Shape;485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60100" y="3698550"/>
              <a:ext cx="365474" cy="365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lack and silver computer microchips (Provided by Getty Images)" id="486" name="Google Shape;486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74900" y="3636075"/>
              <a:ext cx="890900" cy="712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0"/>
          <p:cNvSpPr txBox="1"/>
          <p:nvPr>
            <p:ph type="title"/>
          </p:nvPr>
        </p:nvSpPr>
        <p:spPr>
          <a:xfrm>
            <a:off x="351064" y="288753"/>
            <a:ext cx="8450100" cy="4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Diversity of Embedded Software</a:t>
            </a:r>
            <a:endParaRPr/>
          </a:p>
        </p:txBody>
      </p:sp>
      <p:sp>
        <p:nvSpPr>
          <p:cNvPr id="492" name="Google Shape;492;p50"/>
          <p:cNvSpPr txBox="1"/>
          <p:nvPr>
            <p:ph idx="12" type="sldNum"/>
          </p:nvPr>
        </p:nvSpPr>
        <p:spPr>
          <a:xfrm>
            <a:off x="7975997" y="4717825"/>
            <a:ext cx="825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93" name="Google Shape;493;p50"/>
          <p:cNvGrpSpPr/>
          <p:nvPr/>
        </p:nvGrpSpPr>
        <p:grpSpPr>
          <a:xfrm>
            <a:off x="486918" y="1351240"/>
            <a:ext cx="4045991" cy="1205259"/>
            <a:chOff x="2785261" y="3521938"/>
            <a:chExt cx="3336900" cy="940800"/>
          </a:xfrm>
        </p:grpSpPr>
        <p:grpSp>
          <p:nvGrpSpPr>
            <p:cNvPr id="494" name="Google Shape;494;p50"/>
            <p:cNvGrpSpPr/>
            <p:nvPr/>
          </p:nvGrpSpPr>
          <p:grpSpPr>
            <a:xfrm>
              <a:off x="2785261" y="3521938"/>
              <a:ext cx="3336900" cy="940800"/>
              <a:chOff x="2903574" y="580763"/>
              <a:chExt cx="3336900" cy="940800"/>
            </a:xfrm>
          </p:grpSpPr>
          <p:sp>
            <p:nvSpPr>
              <p:cNvPr id="495" name="Google Shape;495;p50"/>
              <p:cNvSpPr/>
              <p:nvPr/>
            </p:nvSpPr>
            <p:spPr>
              <a:xfrm>
                <a:off x="2903574" y="580763"/>
                <a:ext cx="3336900" cy="940800"/>
              </a:xfrm>
              <a:prstGeom prst="roundRect">
                <a:avLst>
                  <a:gd fmla="val 24041" name="adj"/>
                </a:avLst>
              </a:prstGeom>
              <a:solidFill>
                <a:srgbClr val="FFF5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  <p:sp>
            <p:nvSpPr>
              <p:cNvPr id="496" name="Google Shape;496;p50"/>
              <p:cNvSpPr txBox="1"/>
              <p:nvPr/>
            </p:nvSpPr>
            <p:spPr>
              <a:xfrm>
                <a:off x="3409409" y="655851"/>
                <a:ext cx="1222800" cy="53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75" lIns="18275" spcFirstLastPara="1" rIns="18275" wrap="square" tIns="18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600">
                    <a:solidFill>
                      <a:srgbClr val="422C1A"/>
                    </a:solidFill>
                    <a:latin typeface="Onest Thin"/>
                    <a:ea typeface="Onest Thin"/>
                    <a:cs typeface="Onest Thin"/>
                    <a:sym typeface="Onest Thin"/>
                  </a:rPr>
                  <a:t>50+</a:t>
                </a:r>
                <a:endParaRPr sz="3600">
                  <a:solidFill>
                    <a:srgbClr val="422C1A"/>
                  </a:solidFill>
                  <a:latin typeface="Onest Thin"/>
                  <a:ea typeface="Onest Thin"/>
                  <a:cs typeface="Onest Thin"/>
                  <a:sym typeface="Onest Thin"/>
                </a:endParaRPr>
              </a:p>
            </p:txBody>
          </p:sp>
          <p:sp>
            <p:nvSpPr>
              <p:cNvPr id="497" name="Google Shape;497;p50"/>
              <p:cNvSpPr txBox="1"/>
              <p:nvPr/>
            </p:nvSpPr>
            <p:spPr>
              <a:xfrm>
                <a:off x="3073312" y="1185271"/>
                <a:ext cx="1872000" cy="1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8275" lIns="18275" spcFirstLastPara="1" rIns="18275" wrap="square" tIns="182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500">
                    <a:solidFill>
                      <a:srgbClr val="422C1A"/>
                    </a:solidFill>
                    <a:latin typeface="Onest"/>
                    <a:ea typeface="Onest"/>
                    <a:cs typeface="Onest"/>
                    <a:sym typeface="Onest"/>
                  </a:rPr>
                  <a:t>Billion Devices in use.</a:t>
                </a:r>
                <a:endParaRPr b="1" sz="1500">
                  <a:solidFill>
                    <a:srgbClr val="422C1A"/>
                  </a:solidFill>
                  <a:latin typeface="Onest"/>
                  <a:ea typeface="Onest"/>
                  <a:cs typeface="Onest"/>
                  <a:sym typeface="Onest"/>
                </a:endParaRPr>
              </a:p>
            </p:txBody>
          </p:sp>
        </p:grpSp>
        <p:pic>
          <p:nvPicPr>
            <p:cNvPr id="498" name="Google Shape;498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60100" y="3698550"/>
              <a:ext cx="365474" cy="365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lack and silver computer microchips (Provided by Getty Images)" id="499" name="Google Shape;499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74900" y="3636075"/>
              <a:ext cx="890900" cy="71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0" name="Google Shape;500;p50"/>
          <p:cNvGrpSpPr/>
          <p:nvPr/>
        </p:nvGrpSpPr>
        <p:grpSpPr>
          <a:xfrm>
            <a:off x="4657914" y="1351444"/>
            <a:ext cx="4045991" cy="1205259"/>
            <a:chOff x="2899307" y="2101349"/>
            <a:chExt cx="3336900" cy="940800"/>
          </a:xfrm>
        </p:grpSpPr>
        <p:pic>
          <p:nvPicPr>
            <p:cNvPr id="501" name="Google Shape;501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0975" y="2246138"/>
              <a:ext cx="365474" cy="3654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2" name="Google Shape;502;p50"/>
            <p:cNvGrpSpPr/>
            <p:nvPr/>
          </p:nvGrpSpPr>
          <p:grpSpPr>
            <a:xfrm>
              <a:off x="2899307" y="2101349"/>
              <a:ext cx="3336900" cy="940800"/>
              <a:chOff x="2785261" y="3521938"/>
              <a:chExt cx="3336900" cy="940800"/>
            </a:xfrm>
          </p:grpSpPr>
          <p:grpSp>
            <p:nvGrpSpPr>
              <p:cNvPr id="503" name="Google Shape;503;p50"/>
              <p:cNvGrpSpPr/>
              <p:nvPr/>
            </p:nvGrpSpPr>
            <p:grpSpPr>
              <a:xfrm>
                <a:off x="2785261" y="3521938"/>
                <a:ext cx="3336900" cy="940800"/>
                <a:chOff x="2903574" y="580763"/>
                <a:chExt cx="3336900" cy="940800"/>
              </a:xfrm>
            </p:grpSpPr>
            <p:sp>
              <p:nvSpPr>
                <p:cNvPr id="504" name="Google Shape;504;p50"/>
                <p:cNvSpPr/>
                <p:nvPr/>
              </p:nvSpPr>
              <p:spPr>
                <a:xfrm>
                  <a:off x="2903574" y="580763"/>
                  <a:ext cx="3336900" cy="940800"/>
                </a:xfrm>
                <a:prstGeom prst="roundRect">
                  <a:avLst>
                    <a:gd fmla="val 24041" name="adj"/>
                  </a:avLst>
                </a:prstGeom>
                <a:solidFill>
                  <a:srgbClr val="FFF5D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  <p:sp>
              <p:nvSpPr>
                <p:cNvPr id="505" name="Google Shape;505;p50"/>
                <p:cNvSpPr txBox="1"/>
                <p:nvPr/>
              </p:nvSpPr>
              <p:spPr>
                <a:xfrm>
                  <a:off x="3409409" y="655851"/>
                  <a:ext cx="1222800" cy="53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18275" lIns="18275" spcFirstLastPara="1" rIns="18275" wrap="square" tIns="182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3600">
                      <a:solidFill>
                        <a:srgbClr val="422C1A"/>
                      </a:solidFill>
                      <a:latin typeface="Onest Thin"/>
                      <a:ea typeface="Onest Thin"/>
                      <a:cs typeface="Onest Thin"/>
                      <a:sym typeface="Onest Thin"/>
                    </a:rPr>
                    <a:t>25+</a:t>
                  </a:r>
                  <a:endParaRPr sz="3600">
                    <a:solidFill>
                      <a:srgbClr val="422C1A"/>
                    </a:solidFill>
                    <a:latin typeface="Onest Thin"/>
                    <a:ea typeface="Onest Thin"/>
                    <a:cs typeface="Onest Thin"/>
                    <a:sym typeface="Onest Thin"/>
                  </a:endParaRPr>
                </a:p>
              </p:txBody>
            </p:sp>
            <p:sp>
              <p:nvSpPr>
                <p:cNvPr id="506" name="Google Shape;506;p50"/>
                <p:cNvSpPr txBox="1"/>
                <p:nvPr/>
              </p:nvSpPr>
              <p:spPr>
                <a:xfrm>
                  <a:off x="3073312" y="1185276"/>
                  <a:ext cx="1618200" cy="175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18275" lIns="18275" spcFirstLastPara="1" rIns="18275" wrap="square" tIns="182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1500">
                      <a:solidFill>
                        <a:srgbClr val="422C1A"/>
                      </a:solidFill>
                      <a:latin typeface="Onest"/>
                      <a:ea typeface="Onest"/>
                      <a:cs typeface="Onest"/>
                      <a:sym typeface="Onest"/>
                    </a:rPr>
                    <a:t>Diverse ISAs</a:t>
                  </a:r>
                  <a:endParaRPr b="1" sz="1500">
                    <a:solidFill>
                      <a:srgbClr val="422C1A"/>
                    </a:solidFill>
                    <a:latin typeface="Onest"/>
                    <a:ea typeface="Onest"/>
                    <a:cs typeface="Onest"/>
                    <a:sym typeface="Onest"/>
                  </a:endParaRPr>
                </a:p>
              </p:txBody>
            </p:sp>
          </p:grpSp>
          <p:pic>
            <p:nvPicPr>
              <p:cNvPr id="507" name="Google Shape;507;p5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860100" y="3698550"/>
                <a:ext cx="365474" cy="3654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Phone Makes ARM Most Expensive Chip Takeover Target (Provided by Bloomberg via Getty Images)" id="508" name="Google Shape;508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42650" y="2260277"/>
              <a:ext cx="890900" cy="5224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